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797675" cy="9926625"/>
  <p:embeddedFontLst>
    <p:embeddedFont>
      <p:font typeface="Montserrat SemiBold"/>
      <p:regular r:id="rId34"/>
      <p:bold r:id="rId35"/>
      <p:italic r:id="rId36"/>
      <p:boldItalic r:id="rId37"/>
    </p:embeddedFont>
    <p:embeddedFont>
      <p:font typeface="Roboto"/>
      <p:regular r:id="rId38"/>
      <p:bold r:id="rId39"/>
      <p:italic r:id="rId40"/>
      <p:boldItalic r:id="rId41"/>
    </p:embeddedFont>
    <p:embeddedFont>
      <p:font typeface="PT Sans Narrow"/>
      <p:regular r:id="rId42"/>
      <p:bold r:id="rId43"/>
    </p:embeddedFont>
    <p:embeddedFont>
      <p:font typeface="Montserrat"/>
      <p:regular r:id="rId44"/>
      <p:bold r:id="rId45"/>
      <p:italic r:id="rId46"/>
      <p:boldItalic r:id="rId47"/>
    </p:embeddedFont>
    <p:embeddedFont>
      <p:font typeface="Montserrat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2" roundtripDataSignature="AMtx7mjrfXVnq1CFBScv7bv0toF+hZgT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C39415-1107-4309-8F48-4B3476B57C7E}">
  <a:tblStyle styleId="{85C39415-1107-4309-8F48-4B3476B57C7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TSansNarrow-regular.fntdata"/><Relationship Id="rId41" Type="http://schemas.openxmlformats.org/officeDocument/2006/relationships/font" Target="fonts/Roboto-boldItalic.fntdata"/><Relationship Id="rId44" Type="http://schemas.openxmlformats.org/officeDocument/2006/relationships/font" Target="fonts/Montserrat-regular.fntdata"/><Relationship Id="rId43" Type="http://schemas.openxmlformats.org/officeDocument/2006/relationships/font" Target="fonts/PTSansNarrow-bold.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Medium-regular.fntdata"/><Relationship Id="rId47" Type="http://schemas.openxmlformats.org/officeDocument/2006/relationships/font" Target="fonts/Montserrat-boldItalic.fntdata"/><Relationship Id="rId49" Type="http://schemas.openxmlformats.org/officeDocument/2006/relationships/font" Target="fonts/Montserrat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1:notes"/>
          <p:cNvSpPr/>
          <p:nvPr>
            <p:ph idx="2"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7ebc88dbe_0_7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f7ebc88dbe_0_7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f7ebc88dbe_0_72: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599811008_0_14: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9599811008_0_14: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9599811008_0_14: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599811008_0_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9599811008_0_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t/>
            </a:r>
            <a:endParaRPr sz="1000"/>
          </a:p>
        </p:txBody>
      </p:sp>
      <p:sp>
        <p:nvSpPr>
          <p:cNvPr id="169" name="Google Shape;169;g9599811008_0_0: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757d6255b_0_2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9757d6255b_0_2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75000"/>
              </a:lnSpc>
              <a:spcBef>
                <a:spcPts val="1500"/>
              </a:spcBef>
              <a:spcAft>
                <a:spcPts val="0"/>
              </a:spcAft>
              <a:buClr>
                <a:schemeClr val="dk1"/>
              </a:buClr>
              <a:buSzPts val="1100"/>
              <a:buFont typeface="Arial"/>
              <a:buNone/>
            </a:pPr>
            <a:r>
              <a:rPr lang="en-GB" sz="1300">
                <a:latin typeface="Roboto"/>
                <a:ea typeface="Roboto"/>
                <a:cs typeface="Roboto"/>
                <a:sym typeface="Roboto"/>
              </a:rPr>
              <a:t>In simple terms, machine learning is more about using data to make predictions or automate decisions, while data mining is about discovering new, valuable information or patterns within data. Machine learning often uses data mining as a first step to gather insights and then applies those insights to specific tasks like predictions or recommendations.</a:t>
            </a:r>
            <a:endParaRPr sz="1400"/>
          </a:p>
        </p:txBody>
      </p:sp>
      <p:sp>
        <p:nvSpPr>
          <p:cNvPr id="191" name="Google Shape;191;g9757d6255b_0_25: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8f2c5532c_0_11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98f2c5532c_0_113: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98f2c5532c_0_113: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53b794893_1_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953b794893_1_2: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53b794893_1_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953b794893_1_7: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53b794893_1_15: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953b794893_1_15: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53b794893_1_23: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953b794893_1_23: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53b794893_1_29: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953b794893_1_29: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7ebc88dbe_0_8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f7ebc88dbe_0_8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f7ebc88dbe_0_8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53b794893_1_3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953b794893_1_37: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53b794893_1_44: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953b794893_1_44: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53b794893_1_5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953b794893_1_52: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53b794893_1_60: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953b794893_1_60: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6864bd543_0_2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96864bd543_0_2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96864bd543_0_22: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53b794893_1_6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953b794893_1_67: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53b794893_1_75: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953b794893_1_75:notes"/>
          <p:cNvSpPr/>
          <p:nvPr>
            <p:ph idx="2" type="sldImg"/>
          </p:nvPr>
        </p:nvSpPr>
        <p:spPr>
          <a:xfrm>
            <a:off x="1133169" y="744497"/>
            <a:ext cx="45321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6864bd543_0_2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96864bd543_0_2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96864bd543_0_2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7be2484d1_0_9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f7be2484d1_0_9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53b794893_0_150: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953b794893_0_150: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53b794893_0_159: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953b794893_0_159: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53b794893_0_167: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953b794893_0_16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53b794893_0_175: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953b794893_0_175: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53b794893_0_127: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953b794893_0_12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1400">
                <a:solidFill>
                  <a:srgbClr val="374151"/>
                </a:solidFill>
                <a:highlight>
                  <a:srgbClr val="F7F7F8"/>
                </a:highlight>
                <a:latin typeface="Roboto"/>
                <a:ea typeface="Roboto"/>
                <a:cs typeface="Roboto"/>
                <a:sym typeface="Roboto"/>
              </a:rPr>
              <a:t>For example, a store might use data mining to look at the buying habits of their customers. They might find that people who buy chips are also likely to buy salsa. This is a hidden pattern that they can use to make suggestions to customers, like "People who bought chips also bought salsa.</a:t>
            </a:r>
            <a:endParaRPr sz="14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53b794893_0_122: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953b794893_0_12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374151"/>
                </a:solidFill>
                <a:highlight>
                  <a:srgbClr val="F7F7F8"/>
                </a:highlight>
                <a:latin typeface="Roboto"/>
                <a:ea typeface="Roboto"/>
                <a:cs typeface="Roboto"/>
                <a:sym typeface="Roboto"/>
              </a:rPr>
              <a:t>Machine learning is like teaching a computer to learn from examples, just like how you learn from experience. It's a way to make computers smarter by showing them lots of information and letting them figure things out on their own.</a:t>
            </a:r>
            <a:endParaRPr sz="18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GB" sz="1800">
                <a:solidFill>
                  <a:srgbClr val="374151"/>
                </a:solidFill>
                <a:highlight>
                  <a:srgbClr val="F7F7F8"/>
                </a:highlight>
                <a:latin typeface="Roboto"/>
                <a:ea typeface="Roboto"/>
                <a:cs typeface="Roboto"/>
                <a:sym typeface="Roboto"/>
              </a:rPr>
              <a:t>Here's a simple example: Let's say you want to teach a computer to recognize cats in pictures. You show it hundreds of pictures, some with cats and some without. The computer learns to look for patterns that are common in cat pictures, like pointy ears, whiskers, and furry tails. After seeing many examples, the computer gets better at spotting cats in new pictures.</a:t>
            </a:r>
            <a:endParaRPr sz="18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SzPts val="1100"/>
              <a:buNone/>
            </a:pPr>
            <a:r>
              <a:rPr lang="en-GB" sz="1800">
                <a:solidFill>
                  <a:srgbClr val="374151"/>
                </a:solidFill>
                <a:highlight>
                  <a:srgbClr val="F7F7F8"/>
                </a:highlight>
                <a:latin typeface="Roboto"/>
                <a:ea typeface="Roboto"/>
                <a:cs typeface="Roboto"/>
                <a:sym typeface="Roboto"/>
              </a:rPr>
              <a:t>So, machine learning is all about training computers to make predictions, recognize patterns, or solve problems based on the information they've learned from data. It's like teaching a computer to be a detective and find hidden clues in lots of pictures or numbers, which can be super helpful in various tasks like image recognition, language translation, and even self-driving cars</a:t>
            </a:r>
            <a:endParaRPr sz="1800">
              <a:solidFill>
                <a:srgbClr val="374151"/>
              </a:solidFill>
              <a:highlight>
                <a:srgbClr val="F7F7F8"/>
              </a:highlight>
              <a:latin typeface="Roboto"/>
              <a:ea typeface="Roboto"/>
              <a:cs typeface="Roboto"/>
              <a:sym typeface="Roboto"/>
            </a:endParaRPr>
          </a:p>
          <a:p>
            <a:pPr indent="0" lvl="0" marL="0" rtl="0" algn="l">
              <a:lnSpc>
                <a:spcPct val="175000"/>
              </a:lnSpc>
              <a:spcBef>
                <a:spcPts val="1500"/>
              </a:spcBef>
              <a:spcAft>
                <a:spcPts val="0"/>
              </a:spcAft>
              <a:buSzPts val="1100"/>
              <a:buNone/>
            </a:pPr>
            <a:r>
              <a:t/>
            </a:r>
            <a:endParaRPr sz="1100">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8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1">
  <p:cSld name="4a_Content slide_1">
    <p:spTree>
      <p:nvGrpSpPr>
        <p:cNvPr id="10" name="Shape 10"/>
        <p:cNvGrpSpPr/>
        <p:nvPr/>
      </p:nvGrpSpPr>
      <p:grpSpPr>
        <a:xfrm>
          <a:off x="0" y="0"/>
          <a:ext cx="0" cy="0"/>
          <a:chOff x="0" y="0"/>
          <a:chExt cx="0" cy="0"/>
        </a:xfrm>
      </p:grpSpPr>
      <p:sp>
        <p:nvSpPr>
          <p:cNvPr id="11" name="Google Shape;11;gf7ebc88dbe_0_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2" name="Google Shape;12;gf7ebc88dbe_0_9"/>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3" name="Google Shape;13;gf7ebc88dbe_0_9"/>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 name="Google Shape;14;gf7ebc88dbe_0_9"/>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gf7ebc88dbe_0_9"/>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gf7ebc88dbe_0_51"/>
          <p:cNvSpPr txBox="1"/>
          <p:nvPr>
            <p:ph type="title"/>
          </p:nvPr>
        </p:nvSpPr>
        <p:spPr>
          <a:xfrm>
            <a:off x="415600" y="182700"/>
            <a:ext cx="11360700" cy="763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PT Sans Narrow"/>
              <a:buChar char="●"/>
              <a:defRPr b="1" i="0" sz="14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2" name="Google Shape;62;gf7ebc88dbe_0_51"/>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63" name="Google Shape;63;gf7ebc88dbe_0_51"/>
          <p:cNvCxnSpPr/>
          <p:nvPr/>
        </p:nvCxnSpPr>
        <p:spPr>
          <a:xfrm>
            <a:off x="415600" y="1044000"/>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gf7ebc88dbe_0_55"/>
          <p:cNvSpPr txBox="1"/>
          <p:nvPr>
            <p:ph type="title"/>
          </p:nvPr>
        </p:nvSpPr>
        <p:spPr>
          <a:xfrm>
            <a:off x="415600" y="2867800"/>
            <a:ext cx="113607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PT Sans Narrow"/>
              <a:buChar char="●"/>
              <a:defRPr b="0" i="0" sz="48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66" name="Google Shape;66;gf7ebc88dbe_0_55"/>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2">
  <p:cSld name="4a_Content slide_2">
    <p:spTree>
      <p:nvGrpSpPr>
        <p:cNvPr id="16" name="Shape 16"/>
        <p:cNvGrpSpPr/>
        <p:nvPr/>
      </p:nvGrpSpPr>
      <p:grpSpPr>
        <a:xfrm>
          <a:off x="0" y="0"/>
          <a:ext cx="0" cy="0"/>
          <a:chOff x="0" y="0"/>
          <a:chExt cx="0" cy="0"/>
        </a:xfrm>
      </p:grpSpPr>
      <p:sp>
        <p:nvSpPr>
          <p:cNvPr id="17" name="Google Shape;17;gf7ebc88dbe_0_2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8" name="Google Shape;18;gf7ebc88dbe_0_29"/>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9" name="Google Shape;19;gf7ebc88dbe_0_29"/>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 name="Google Shape;20;gf7ebc88dbe_0_29"/>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gf7ebc88dbe_0_29"/>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b_Title slide">
  <p:cSld name="2b_Title slide">
    <p:spTree>
      <p:nvGrpSpPr>
        <p:cNvPr id="22" name="Shape 22"/>
        <p:cNvGrpSpPr/>
        <p:nvPr/>
      </p:nvGrpSpPr>
      <p:grpSpPr>
        <a:xfrm>
          <a:off x="0" y="0"/>
          <a:ext cx="0" cy="0"/>
          <a:chOff x="0" y="0"/>
          <a:chExt cx="0" cy="0"/>
        </a:xfrm>
      </p:grpSpPr>
      <p:sp>
        <p:nvSpPr>
          <p:cNvPr id="23" name="Google Shape;23;gf7ebc88dbe_0_1"/>
          <p:cNvSpPr/>
          <p:nvPr/>
        </p:nvSpPr>
        <p:spPr>
          <a:xfrm>
            <a:off x="7913406" y="556624"/>
            <a:ext cx="4278600" cy="4116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 name="Google Shape;24;gf7ebc88dbe_0_1"/>
          <p:cNvSpPr/>
          <p:nvPr/>
        </p:nvSpPr>
        <p:spPr>
          <a:xfrm>
            <a:off x="0" y="3415144"/>
            <a:ext cx="11887200" cy="3442800"/>
          </a:xfrm>
          <a:prstGeom prst="rect">
            <a:avLst/>
          </a:prstGeom>
          <a:solidFill>
            <a:srgbClr val="490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5" name="Google Shape;25;gf7ebc88dbe_0_1"/>
          <p:cNvSpPr txBox="1"/>
          <p:nvPr>
            <p:ph type="ctrTitle"/>
          </p:nvPr>
        </p:nvSpPr>
        <p:spPr>
          <a:xfrm>
            <a:off x="939977" y="4119073"/>
            <a:ext cx="6417900" cy="1040400"/>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lt2"/>
              </a:buClr>
              <a:buSzPts val="4400"/>
              <a:buFont typeface="Calibri"/>
              <a:buNone/>
              <a:defRPr b="1" i="0" sz="44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gf7ebc88dbe_0_1"/>
          <p:cNvSpPr txBox="1"/>
          <p:nvPr>
            <p:ph idx="1" type="subTitle"/>
          </p:nvPr>
        </p:nvSpPr>
        <p:spPr>
          <a:xfrm>
            <a:off x="951128" y="5228106"/>
            <a:ext cx="6405000" cy="35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Montserrat Medium"/>
                <a:ea typeface="Montserrat Medium"/>
                <a:cs typeface="Montserrat Medium"/>
                <a:sym typeface="Montserrat Medium"/>
              </a:defRPr>
            </a:lvl1pPr>
            <a:lvl2pPr lvl="1" marR="0" rtl="0" algn="ctr">
              <a:lnSpc>
                <a:spcPct val="90000"/>
              </a:lnSpc>
              <a:spcBef>
                <a:spcPts val="500"/>
              </a:spcBef>
              <a:spcAft>
                <a:spcPts val="0"/>
              </a:spcAft>
              <a:buClr>
                <a:srgbClr val="272727"/>
              </a:buClr>
              <a:buSzPts val="2000"/>
              <a:buFont typeface="Arial"/>
              <a:buNone/>
              <a:defRPr b="0" i="0" sz="2000" u="none" cap="none" strike="noStrike">
                <a:solidFill>
                  <a:srgbClr val="272727"/>
                </a:solidFill>
                <a:latin typeface="Montserrat Medium"/>
                <a:ea typeface="Montserrat Medium"/>
                <a:cs typeface="Montserrat Medium"/>
                <a:sym typeface="Montserrat Medium"/>
              </a:defRPr>
            </a:lvl2pPr>
            <a:lvl3pPr lvl="2" marR="0" rtl="0" algn="ctr">
              <a:lnSpc>
                <a:spcPct val="90000"/>
              </a:lnSpc>
              <a:spcBef>
                <a:spcPts val="500"/>
              </a:spcBef>
              <a:spcAft>
                <a:spcPts val="0"/>
              </a:spcAft>
              <a:buClr>
                <a:srgbClr val="272727"/>
              </a:buClr>
              <a:buSzPts val="1800"/>
              <a:buFont typeface="Arial"/>
              <a:buNone/>
              <a:defRPr b="0" i="0" sz="1800" u="none" cap="none" strike="noStrike">
                <a:solidFill>
                  <a:srgbClr val="272727"/>
                </a:solidFill>
                <a:latin typeface="Montserrat Medium"/>
                <a:ea typeface="Montserrat Medium"/>
                <a:cs typeface="Montserrat Medium"/>
                <a:sym typeface="Montserrat Medium"/>
              </a:defRPr>
            </a:lvl3pPr>
            <a:lvl4pPr lvl="3" marR="0" rtl="0" algn="ctr">
              <a:lnSpc>
                <a:spcPct val="90000"/>
              </a:lnSpc>
              <a:spcBef>
                <a:spcPts val="500"/>
              </a:spcBef>
              <a:spcAft>
                <a:spcPts val="0"/>
              </a:spcAft>
              <a:buClr>
                <a:srgbClr val="272727"/>
              </a:buClr>
              <a:buSzPts val="1600"/>
              <a:buFont typeface="Arial"/>
              <a:buNone/>
              <a:defRPr b="0" i="0" sz="1600" u="none" cap="none" strike="noStrike">
                <a:solidFill>
                  <a:srgbClr val="272727"/>
                </a:solidFill>
                <a:latin typeface="Montserrat Medium"/>
                <a:ea typeface="Montserrat Medium"/>
                <a:cs typeface="Montserrat Medium"/>
                <a:sym typeface="Montserrat Medium"/>
              </a:defRPr>
            </a:lvl4pPr>
            <a:lvl5pPr lvl="4" marR="0" rtl="0" algn="ctr">
              <a:lnSpc>
                <a:spcPct val="90000"/>
              </a:lnSpc>
              <a:spcBef>
                <a:spcPts val="500"/>
              </a:spcBef>
              <a:spcAft>
                <a:spcPts val="0"/>
              </a:spcAft>
              <a:buClr>
                <a:srgbClr val="272727"/>
              </a:buClr>
              <a:buSzPts val="1600"/>
              <a:buFont typeface="Arial"/>
              <a:buNone/>
              <a:defRPr b="0" i="0" sz="1600" u="none" cap="none" strike="noStrike">
                <a:solidFill>
                  <a:srgbClr val="272727"/>
                </a:solidFill>
                <a:latin typeface="Montserrat Medium"/>
                <a:ea typeface="Montserrat Medium"/>
                <a:cs typeface="Montserrat Medium"/>
                <a:sym typeface="Montserrat Medium"/>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9pPr>
          </a:lstStyle>
          <a:p/>
        </p:txBody>
      </p:sp>
      <p:sp>
        <p:nvSpPr>
          <p:cNvPr id="27" name="Google Shape;27;gf7ebc88dbe_0_1"/>
          <p:cNvSpPr txBox="1"/>
          <p:nvPr>
            <p:ph idx="2" type="body"/>
          </p:nvPr>
        </p:nvSpPr>
        <p:spPr>
          <a:xfrm>
            <a:off x="939979" y="5788552"/>
            <a:ext cx="6417900" cy="602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Montserrat SemiBold"/>
                <a:ea typeface="Montserrat SemiBold"/>
                <a:cs typeface="Montserrat SemiBold"/>
                <a:sym typeface="Montserrat SemiBold"/>
              </a:defRPr>
            </a:lvl1pPr>
            <a:lvl2pPr indent="-342900" lvl="1" marL="914400" marR="0" rtl="0" algn="l">
              <a:lnSpc>
                <a:spcPct val="90000"/>
              </a:lnSpc>
              <a:spcBef>
                <a:spcPts val="500"/>
              </a:spcBef>
              <a:spcAft>
                <a:spcPts val="0"/>
              </a:spcAft>
              <a:buClr>
                <a:srgbClr val="272727"/>
              </a:buClr>
              <a:buSzPts val="1800"/>
              <a:buFont typeface="Arial"/>
              <a:buChar char="•"/>
              <a:defRPr b="0" i="0" sz="1800" u="none" cap="none" strike="noStrike">
                <a:solidFill>
                  <a:srgbClr val="272727"/>
                </a:solidFill>
                <a:latin typeface="Montserrat Medium"/>
                <a:ea typeface="Montserrat Medium"/>
                <a:cs typeface="Montserrat Medium"/>
                <a:sym typeface="Montserrat Medium"/>
              </a:defRPr>
            </a:lvl2pPr>
            <a:lvl3pPr indent="-330200" lvl="2" marL="1371600" marR="0" rtl="0" algn="l">
              <a:lnSpc>
                <a:spcPct val="90000"/>
              </a:lnSpc>
              <a:spcBef>
                <a:spcPts val="500"/>
              </a:spcBef>
              <a:spcAft>
                <a:spcPts val="0"/>
              </a:spcAft>
              <a:buClr>
                <a:srgbClr val="272727"/>
              </a:buClr>
              <a:buSzPts val="1600"/>
              <a:buFont typeface="Arial"/>
              <a:buChar char="•"/>
              <a:defRPr b="0" i="0" sz="1600" u="none" cap="none" strike="noStrike">
                <a:solidFill>
                  <a:srgbClr val="272727"/>
                </a:solidFill>
                <a:latin typeface="Montserrat Medium"/>
                <a:ea typeface="Montserrat Medium"/>
                <a:cs typeface="Montserrat Medium"/>
                <a:sym typeface="Montserrat Medium"/>
              </a:defRPr>
            </a:lvl3pPr>
            <a:lvl4pPr indent="-317500" lvl="3" marL="1828800" marR="0" rtl="0" algn="l">
              <a:lnSpc>
                <a:spcPct val="90000"/>
              </a:lnSpc>
              <a:spcBef>
                <a:spcPts val="500"/>
              </a:spcBef>
              <a:spcAft>
                <a:spcPts val="0"/>
              </a:spcAft>
              <a:buClr>
                <a:srgbClr val="272727"/>
              </a:buClr>
              <a:buSzPts val="1400"/>
              <a:buFont typeface="Arial"/>
              <a:buChar char="•"/>
              <a:defRPr b="0" i="0" sz="1400" u="none" cap="none" strike="noStrike">
                <a:solidFill>
                  <a:srgbClr val="272727"/>
                </a:solidFill>
                <a:latin typeface="Montserrat Medium"/>
                <a:ea typeface="Montserrat Medium"/>
                <a:cs typeface="Montserrat Medium"/>
                <a:sym typeface="Montserrat Medium"/>
              </a:defRPr>
            </a:lvl4pPr>
            <a:lvl5pPr indent="-317500" lvl="4" marL="2286000" marR="0" rtl="0" algn="l">
              <a:lnSpc>
                <a:spcPct val="90000"/>
              </a:lnSpc>
              <a:spcBef>
                <a:spcPts val="500"/>
              </a:spcBef>
              <a:spcAft>
                <a:spcPts val="0"/>
              </a:spcAft>
              <a:buClr>
                <a:srgbClr val="272727"/>
              </a:buClr>
              <a:buSzPts val="1400"/>
              <a:buFont typeface="Arial"/>
              <a:buChar char="•"/>
              <a:defRPr b="0" i="0" sz="1400" u="none" cap="none" strike="noStrike">
                <a:solidFill>
                  <a:srgbClr val="272727"/>
                </a:solidFill>
                <a:latin typeface="Montserrat Medium"/>
                <a:ea typeface="Montserrat Medium"/>
                <a:cs typeface="Montserrat Medium"/>
                <a:sym typeface="Montserrat Medium"/>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9pPr>
          </a:lstStyle>
          <a:p/>
        </p:txBody>
      </p:sp>
      <p:pic>
        <p:nvPicPr>
          <p:cNvPr id="28" name="Google Shape;28;gf7ebc88dbe_0_1"/>
          <p:cNvPicPr preferRelativeResize="0"/>
          <p:nvPr/>
        </p:nvPicPr>
        <p:blipFill rotWithShape="1">
          <a:blip r:embed="rId2">
            <a:alphaModFix/>
          </a:blip>
          <a:srcRect b="0" l="0" r="0" t="0"/>
          <a:stretch/>
        </p:blipFill>
        <p:spPr>
          <a:xfrm>
            <a:off x="489774" y="546282"/>
            <a:ext cx="4325119" cy="1539243"/>
          </a:xfrm>
          <a:prstGeom prst="rect">
            <a:avLst/>
          </a:prstGeom>
          <a:noFill/>
          <a:ln>
            <a:noFill/>
          </a:ln>
        </p:spPr>
      </p:pic>
      <p:sp>
        <p:nvSpPr>
          <p:cNvPr id="29" name="Google Shape;29;gf7ebc88dbe_0_1"/>
          <p:cNvSpPr/>
          <p:nvPr>
            <p:ph idx="3" type="pic"/>
          </p:nvPr>
        </p:nvSpPr>
        <p:spPr>
          <a:xfrm>
            <a:off x="7397551" y="847142"/>
            <a:ext cx="4153500" cy="5543700"/>
          </a:xfrm>
          <a:prstGeom prst="rect">
            <a:avLst/>
          </a:prstGeom>
          <a:solidFill>
            <a:schemeClr val="lt1"/>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p:cSld name="4a_Content slide">
    <p:spTree>
      <p:nvGrpSpPr>
        <p:cNvPr id="30" name="Shape 30"/>
        <p:cNvGrpSpPr/>
        <p:nvPr/>
      </p:nvGrpSpPr>
      <p:grpSpPr>
        <a:xfrm>
          <a:off x="0" y="0"/>
          <a:ext cx="0" cy="0"/>
          <a:chOff x="0" y="0"/>
          <a:chExt cx="0" cy="0"/>
        </a:xfrm>
      </p:grpSpPr>
      <p:sp>
        <p:nvSpPr>
          <p:cNvPr id="31" name="Google Shape;31;gf7ebc88dbe_0_15"/>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2" name="Google Shape;32;gf7ebc88dbe_0_1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33" name="Google Shape;33;gf7ebc88dbe_0_1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34" name="Google Shape;34;gf7ebc88dbe_0_1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35" name="Google Shape;35;gf7ebc88dbe_0_15"/>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_Content slide">
  <p:cSld name="4b_Content slide">
    <p:spTree>
      <p:nvGrpSpPr>
        <p:cNvPr id="36" name="Shape 36"/>
        <p:cNvGrpSpPr/>
        <p:nvPr/>
      </p:nvGrpSpPr>
      <p:grpSpPr>
        <a:xfrm>
          <a:off x="0" y="0"/>
          <a:ext cx="0" cy="0"/>
          <a:chOff x="0" y="0"/>
          <a:chExt cx="0" cy="0"/>
        </a:xfrm>
      </p:grpSpPr>
      <p:sp>
        <p:nvSpPr>
          <p:cNvPr id="37" name="Google Shape;37;gf7ebc88dbe_0_21"/>
          <p:cNvSpPr txBox="1"/>
          <p:nvPr>
            <p:ph type="title"/>
          </p:nvPr>
        </p:nvSpPr>
        <p:spPr>
          <a:xfrm>
            <a:off x="483873" y="560367"/>
            <a:ext cx="10847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8" name="Google Shape;38;gf7ebc88dbe_0_21"/>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39" name="Google Shape;39;gf7ebc88dbe_0_21"/>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40" name="Google Shape;40;gf7ebc88dbe_0_21"/>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41" name="Google Shape;41;gf7ebc88dbe_0_21"/>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
        <p:nvSpPr>
          <p:cNvPr id="42" name="Google Shape;42;gf7ebc88dbe_0_21"/>
          <p:cNvSpPr/>
          <p:nvPr>
            <p:ph idx="2" type="pic"/>
          </p:nvPr>
        </p:nvSpPr>
        <p:spPr>
          <a:xfrm>
            <a:off x="6346825" y="2328863"/>
            <a:ext cx="4594200" cy="3049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0077BF"/>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3">
  <p:cSld name="4a_Content slide_3">
    <p:spTree>
      <p:nvGrpSpPr>
        <p:cNvPr id="44" name="Shape 44"/>
        <p:cNvGrpSpPr/>
        <p:nvPr/>
      </p:nvGrpSpPr>
      <p:grpSpPr>
        <a:xfrm>
          <a:off x="0" y="0"/>
          <a:ext cx="0" cy="0"/>
          <a:chOff x="0" y="0"/>
          <a:chExt cx="0" cy="0"/>
        </a:xfrm>
      </p:grpSpPr>
      <p:sp>
        <p:nvSpPr>
          <p:cNvPr id="45" name="Google Shape;45;gf7ebc88dbe_0_3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46" name="Google Shape;46;gf7ebc88dbe_0_3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47" name="Google Shape;47;gf7ebc88dbe_0_3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 name="Google Shape;48;gf7ebc88dbe_0_3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 name="Google Shape;49;gf7ebc88dbe_0_35"/>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aa" type="title">
  <p:cSld name="TITLE">
    <p:spTree>
      <p:nvGrpSpPr>
        <p:cNvPr id="50" name="Shape 50"/>
        <p:cNvGrpSpPr/>
        <p:nvPr/>
      </p:nvGrpSpPr>
      <p:grpSpPr>
        <a:xfrm>
          <a:off x="0" y="0"/>
          <a:ext cx="0" cy="0"/>
          <a:chOff x="0" y="0"/>
          <a:chExt cx="0" cy="0"/>
        </a:xfrm>
      </p:grpSpPr>
      <p:sp>
        <p:nvSpPr>
          <p:cNvPr id="51" name="Google Shape;51;gf7ebc88dbe_0_41"/>
          <p:cNvSpPr txBox="1"/>
          <p:nvPr>
            <p:ph type="ctrTitle"/>
          </p:nvPr>
        </p:nvSpPr>
        <p:spPr>
          <a:xfrm>
            <a:off x="415611" y="992767"/>
            <a:ext cx="113607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6900"/>
              <a:buFont typeface="PT Sans Narrow"/>
              <a:buChar char="●"/>
              <a:defRPr b="1" i="0" sz="69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9pPr>
          </a:lstStyle>
          <a:p/>
        </p:txBody>
      </p:sp>
      <p:sp>
        <p:nvSpPr>
          <p:cNvPr id="52" name="Google Shape;52;gf7ebc88dbe_0_41"/>
          <p:cNvSpPr txBox="1"/>
          <p:nvPr>
            <p:ph idx="1" type="subTitle"/>
          </p:nvPr>
        </p:nvSpPr>
        <p:spPr>
          <a:xfrm>
            <a:off x="415600" y="3778833"/>
            <a:ext cx="11360700" cy="1056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700"/>
              <a:buFont typeface="PT Sans Narrow"/>
              <a:buNone/>
              <a:defRPr b="1" i="0" sz="37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 name="Google Shape;53;gf7ebc88dbe_0_41"/>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54" name="Google Shape;54;gf7ebc88dbe_0_41"/>
          <p:cNvCxnSpPr/>
          <p:nvPr/>
        </p:nvCxnSpPr>
        <p:spPr>
          <a:xfrm>
            <a:off x="530600" y="3608367"/>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gf7ebc88dbe_0_46"/>
          <p:cNvSpPr txBox="1"/>
          <p:nvPr>
            <p:ph type="title"/>
          </p:nvPr>
        </p:nvSpPr>
        <p:spPr>
          <a:xfrm>
            <a:off x="415600" y="169033"/>
            <a:ext cx="11360700" cy="763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PT Sans Narrow"/>
              <a:buChar char="●"/>
              <a:defRPr b="1" i="0" sz="14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7" name="Google Shape;57;gf7ebc88dbe_0_46"/>
          <p:cNvSpPr txBox="1"/>
          <p:nvPr>
            <p:ph idx="1" type="body"/>
          </p:nvPr>
        </p:nvSpPr>
        <p:spPr>
          <a:xfrm>
            <a:off x="415600" y="1536633"/>
            <a:ext cx="11360700" cy="4555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741B47"/>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8" name="Google Shape;58;gf7ebc88dbe_0_46"/>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59" name="Google Shape;59;gf7ebc88dbe_0_46"/>
          <p:cNvCxnSpPr/>
          <p:nvPr/>
        </p:nvCxnSpPr>
        <p:spPr>
          <a:xfrm>
            <a:off x="415600" y="1044000"/>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youtube.com/watch?v=QghjaS0WQQU" TargetMode="External"/><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softwaretestinghelp.com/data-mining-vs-machine-learning-vs-a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anaconda.com/distribution/" TargetMode="External"/><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jupyter.org/index.html" TargetMode="External"/><Relationship Id="rId4" Type="http://schemas.openxmlformats.org/officeDocument/2006/relationships/image" Target="../media/image19.png"/><Relationship Id="rId5" Type="http://schemas.openxmlformats.org/officeDocument/2006/relationships/image" Target="../media/image36.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numpy.org/" TargetMode="External"/><Relationship Id="rId4" Type="http://schemas.openxmlformats.org/officeDocument/2006/relationships/hyperlink" Target="https://docs.scipy.org/doc/numpy/reference/" TargetMode="External"/><Relationship Id="rId5" Type="http://schemas.openxmlformats.org/officeDocument/2006/relationships/image" Target="../media/image17.jpg"/><Relationship Id="rId6" Type="http://schemas.openxmlformats.org/officeDocument/2006/relationships/image" Target="../media/image18.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pandas.pydata.org/" TargetMode="External"/><Relationship Id="rId4" Type="http://schemas.openxmlformats.org/officeDocument/2006/relationships/hyperlink" Target="https://pandas.pydata.org/pandas-docs/stable/" TargetMode="External"/><Relationship Id="rId5" Type="http://schemas.openxmlformats.org/officeDocument/2006/relationships/image" Target="../media/image41.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matplotlib.org/" TargetMode="External"/><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scikit-learn.org/" TargetMode="External"/><Relationship Id="rId4" Type="http://schemas.openxmlformats.org/officeDocument/2006/relationships/image" Target="../media/image20.png"/><Relationship Id="rId5" Type="http://schemas.openxmlformats.org/officeDocument/2006/relationships/image" Target="../media/image37.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scipy.org/" TargetMode="External"/><Relationship Id="rId4" Type="http://schemas.openxmlformats.org/officeDocument/2006/relationships/image" Target="../media/image40.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cs.waikato.ac.nz/~ml/weka/index.html" TargetMode="External"/><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www.knime.com/" TargetMode="External"/><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theifactory.com/news/gaining-wisdom-from-data/" TargetMode="External"/><Relationship Id="rId4" Type="http://schemas.openxmlformats.org/officeDocument/2006/relationships/hyperlink" Target="https://www.ontotext.com/knowledgehub/fundamentals/dikw-pyrami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talend.com/resources/what-is-data-mining/"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title"/>
          </p:nvPr>
        </p:nvSpPr>
        <p:spPr>
          <a:xfrm>
            <a:off x="415600" y="1665502"/>
            <a:ext cx="10332300" cy="14955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lt2"/>
              </a:buClr>
              <a:buSzPts val="4400"/>
              <a:buFont typeface="Calibri"/>
              <a:buNone/>
            </a:pPr>
            <a:r>
              <a:rPr lang="en-GB" sz="5400"/>
              <a:t>Applied Machine Learning and Data Mining</a:t>
            </a:r>
            <a:endParaRPr sz="5400"/>
          </a:p>
        </p:txBody>
      </p:sp>
      <p:sp>
        <p:nvSpPr>
          <p:cNvPr id="72" name="Google Shape;72;p1"/>
          <p:cNvSpPr txBox="1"/>
          <p:nvPr>
            <p:ph idx="1" type="body"/>
          </p:nvPr>
        </p:nvSpPr>
        <p:spPr>
          <a:xfrm>
            <a:off x="501717" y="4545228"/>
            <a:ext cx="2760900" cy="516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2"/>
              </a:buClr>
              <a:buSzPts val="2000"/>
              <a:buNone/>
            </a:pPr>
            <a:r>
              <a:rPr lang="en-GB" sz="2100">
                <a:solidFill>
                  <a:srgbClr val="000000"/>
                </a:solidFill>
              </a:rPr>
              <a:t>Dr. Alaa Mohasseb</a:t>
            </a:r>
            <a:endParaRPr sz="2100">
              <a:solidFill>
                <a:srgbClr val="000000"/>
              </a:solidFill>
            </a:endParaRPr>
          </a:p>
          <a:p>
            <a:pPr indent="0" lvl="0" marL="0" rtl="0" algn="l">
              <a:lnSpc>
                <a:spcPct val="90000"/>
              </a:lnSpc>
              <a:spcBef>
                <a:spcPts val="1000"/>
              </a:spcBef>
              <a:spcAft>
                <a:spcPts val="0"/>
              </a:spcAft>
              <a:buClr>
                <a:schemeClr val="lt2"/>
              </a:buClr>
              <a:buSzPts val="2000"/>
              <a:buNone/>
            </a:pPr>
            <a:r>
              <a:t/>
            </a:r>
            <a:endParaRPr sz="2100">
              <a:solidFill>
                <a:srgbClr val="000000"/>
              </a:solidFill>
            </a:endParaRPr>
          </a:p>
        </p:txBody>
      </p:sp>
      <p:sp>
        <p:nvSpPr>
          <p:cNvPr id="73" name="Google Shape;73;p1"/>
          <p:cNvSpPr txBox="1"/>
          <p:nvPr>
            <p:ph idx="1" type="subTitle"/>
          </p:nvPr>
        </p:nvSpPr>
        <p:spPr>
          <a:xfrm>
            <a:off x="415600" y="3778829"/>
            <a:ext cx="8636400" cy="51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343434"/>
              </a:buClr>
              <a:buSzPts val="2000"/>
              <a:buFont typeface="Arial"/>
              <a:buNone/>
            </a:pPr>
            <a:r>
              <a:rPr b="1" i="0" lang="en-GB" sz="2500" u="none" cap="none" strike="noStrike">
                <a:solidFill>
                  <a:srgbClr val="000000"/>
                </a:solidFill>
                <a:latin typeface="Calibri"/>
                <a:ea typeface="Calibri"/>
                <a:cs typeface="Calibri"/>
                <a:sym typeface="Calibri"/>
              </a:rPr>
              <a:t>Week 1:</a:t>
            </a:r>
            <a:r>
              <a:rPr b="0" i="0" lang="en-GB" sz="2500" u="none" cap="none" strike="noStrike">
                <a:solidFill>
                  <a:srgbClr val="000000"/>
                </a:solidFill>
                <a:latin typeface="Calibri"/>
                <a:ea typeface="Calibri"/>
                <a:cs typeface="Calibri"/>
                <a:sym typeface="Calibri"/>
              </a:rPr>
              <a:t> Introduction to Machine Learning and Data Mining</a:t>
            </a:r>
            <a:endParaRPr b="0" i="0" sz="25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chemeClr val="lt2"/>
              </a:buClr>
              <a:buSzPts val="2000"/>
              <a:buFont typeface="Arial"/>
              <a:buNone/>
            </a:pPr>
            <a:r>
              <a:t/>
            </a:r>
            <a:endParaRPr b="0" i="0" sz="2500" u="none" cap="none" strike="noStrike">
              <a:solidFill>
                <a:srgbClr val="000000"/>
              </a:solidFill>
              <a:latin typeface="Calibri"/>
              <a:ea typeface="Calibri"/>
              <a:cs typeface="Calibri"/>
              <a:sym typeface="Calibri"/>
            </a:endParaRPr>
          </a:p>
        </p:txBody>
      </p:sp>
      <p:cxnSp>
        <p:nvCxnSpPr>
          <p:cNvPr id="74" name="Google Shape;74;p1"/>
          <p:cNvCxnSpPr/>
          <p:nvPr/>
        </p:nvCxnSpPr>
        <p:spPr>
          <a:xfrm>
            <a:off x="501725" y="4375900"/>
            <a:ext cx="9573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f7ebc88dbe_0_7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Machine Learning</a:t>
            </a:r>
            <a:endParaRPr/>
          </a:p>
        </p:txBody>
      </p:sp>
      <p:sp>
        <p:nvSpPr>
          <p:cNvPr id="158" name="Google Shape;158;gf7ebc88dbe_0_72"/>
          <p:cNvSpPr txBox="1"/>
          <p:nvPr>
            <p:ph idx="1" type="body"/>
          </p:nvPr>
        </p:nvSpPr>
        <p:spPr>
          <a:xfrm>
            <a:off x="491624" y="1708352"/>
            <a:ext cx="10370700" cy="17208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How does machine learning work?</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How is machine learning used?</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What is the future of machine learning?</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In this video, you’ll learn more about the evolution of machine learning and its impact on daily life. Visit https://www.gcflearnfree.org/thenow/what-is-machine-learning/1/ for our text-based lesson.&#10;&#10;This video includes information on:&#10;• How machine learning works&#10;• How machine learning is used&#10;• The future of machine learning&#10;&#10;We hope you enjoy!" id="164" name="Google Shape;164;g9599811008_0_14" title="What is Machine Learning?">
            <a:hlinkClick r:id="rId3"/>
          </p:cNvPr>
          <p:cNvPicPr preferRelativeResize="0"/>
          <p:nvPr/>
        </p:nvPicPr>
        <p:blipFill rotWithShape="1">
          <a:blip r:embed="rId4">
            <a:alphaModFix/>
          </a:blip>
          <a:srcRect b="0" l="0" r="0" t="0"/>
          <a:stretch/>
        </p:blipFill>
        <p:spPr>
          <a:xfrm>
            <a:off x="4620475" y="1312175"/>
            <a:ext cx="5958150" cy="4468600"/>
          </a:xfrm>
          <a:prstGeom prst="rect">
            <a:avLst/>
          </a:prstGeom>
          <a:noFill/>
          <a:ln>
            <a:noFill/>
          </a:ln>
        </p:spPr>
      </p:pic>
      <p:sp>
        <p:nvSpPr>
          <p:cNvPr id="165" name="Google Shape;165;g9599811008_0_14"/>
          <p:cNvSpPr txBox="1"/>
          <p:nvPr>
            <p:ph idx="1" type="body"/>
          </p:nvPr>
        </p:nvSpPr>
        <p:spPr>
          <a:xfrm>
            <a:off x="476300" y="2380800"/>
            <a:ext cx="3742800" cy="209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GB"/>
              <a:t>The following video will give you an overview of the evolution of machine learning and its impact on our daily life.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9599811008_0_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Why DM and ML is Important ?</a:t>
            </a:r>
            <a:endParaRPr/>
          </a:p>
        </p:txBody>
      </p:sp>
      <p:grpSp>
        <p:nvGrpSpPr>
          <p:cNvPr id="172" name="Google Shape;172;g9599811008_0_0"/>
          <p:cNvGrpSpPr/>
          <p:nvPr/>
        </p:nvGrpSpPr>
        <p:grpSpPr>
          <a:xfrm>
            <a:off x="491627" y="1697076"/>
            <a:ext cx="9648012" cy="817929"/>
            <a:chOff x="611569" y="1645669"/>
            <a:chExt cx="4626900" cy="680700"/>
          </a:xfrm>
        </p:grpSpPr>
        <p:sp>
          <p:nvSpPr>
            <p:cNvPr id="173" name="Google Shape;173;g9599811008_0_0"/>
            <p:cNvSpPr/>
            <p:nvPr/>
          </p:nvSpPr>
          <p:spPr>
            <a:xfrm>
              <a:off x="611569" y="1645669"/>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74" name="Google Shape;174;g9599811008_0_0"/>
            <p:cNvSpPr/>
            <p:nvPr/>
          </p:nvSpPr>
          <p:spPr>
            <a:xfrm>
              <a:off x="611569" y="1645669"/>
              <a:ext cx="108900" cy="680700"/>
            </a:xfrm>
            <a:prstGeom prst="rect">
              <a:avLst/>
            </a:prstGeom>
            <a:solidFill>
              <a:srgbClr val="00A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grpSp>
      <p:grpSp>
        <p:nvGrpSpPr>
          <p:cNvPr id="175" name="Google Shape;175;g9599811008_0_0"/>
          <p:cNvGrpSpPr/>
          <p:nvPr/>
        </p:nvGrpSpPr>
        <p:grpSpPr>
          <a:xfrm>
            <a:off x="491630" y="2724315"/>
            <a:ext cx="9648012" cy="817929"/>
            <a:chOff x="611569" y="2596354"/>
            <a:chExt cx="4626900" cy="680700"/>
          </a:xfrm>
        </p:grpSpPr>
        <p:sp>
          <p:nvSpPr>
            <p:cNvPr id="176" name="Google Shape;176;g9599811008_0_0"/>
            <p:cNvSpPr/>
            <p:nvPr/>
          </p:nvSpPr>
          <p:spPr>
            <a:xfrm>
              <a:off x="611569" y="2596354"/>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77" name="Google Shape;177;g9599811008_0_0"/>
            <p:cNvSpPr/>
            <p:nvPr/>
          </p:nvSpPr>
          <p:spPr>
            <a:xfrm>
              <a:off x="611569" y="2596354"/>
              <a:ext cx="108900" cy="680700"/>
            </a:xfrm>
            <a:prstGeom prst="rect">
              <a:avLst/>
            </a:prstGeom>
            <a:solidFill>
              <a:srgbClr val="6213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grpSp>
      <p:sp>
        <p:nvSpPr>
          <p:cNvPr id="178" name="Google Shape;178;g9599811008_0_0"/>
          <p:cNvSpPr txBox="1"/>
          <p:nvPr/>
        </p:nvSpPr>
        <p:spPr>
          <a:xfrm>
            <a:off x="1066400" y="1813538"/>
            <a:ext cx="5515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000"/>
              </a:spcBef>
              <a:spcAft>
                <a:spcPts val="0"/>
              </a:spcAft>
              <a:buClr>
                <a:srgbClr val="000000"/>
              </a:buClr>
              <a:buSzPts val="2600"/>
              <a:buFont typeface="Arial"/>
              <a:buNone/>
            </a:pPr>
            <a:r>
              <a:rPr b="0" i="0" lang="en-GB" sz="2600" u="none" cap="none" strike="noStrike">
                <a:solidFill>
                  <a:srgbClr val="000000"/>
                </a:solidFill>
                <a:latin typeface="Calibri"/>
                <a:ea typeface="Calibri"/>
                <a:cs typeface="Calibri"/>
                <a:sym typeface="Calibri"/>
              </a:rPr>
              <a:t>Better Decision-Making</a:t>
            </a:r>
            <a:endParaRPr b="0" i="0" sz="2600" u="none" cap="none" strike="noStrike">
              <a:solidFill>
                <a:srgbClr val="000000"/>
              </a:solidFill>
              <a:latin typeface="Arial"/>
              <a:ea typeface="Arial"/>
              <a:cs typeface="Arial"/>
              <a:sym typeface="Arial"/>
            </a:endParaRPr>
          </a:p>
        </p:txBody>
      </p:sp>
      <p:sp>
        <p:nvSpPr>
          <p:cNvPr id="179" name="Google Shape;179;g9599811008_0_0"/>
          <p:cNvSpPr txBox="1"/>
          <p:nvPr/>
        </p:nvSpPr>
        <p:spPr>
          <a:xfrm>
            <a:off x="1066400" y="2840800"/>
            <a:ext cx="8814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000"/>
              </a:spcBef>
              <a:spcAft>
                <a:spcPts val="0"/>
              </a:spcAft>
              <a:buClr>
                <a:srgbClr val="000000"/>
              </a:buClr>
              <a:buSzPts val="2600"/>
              <a:buFont typeface="Arial"/>
              <a:buNone/>
            </a:pPr>
            <a:r>
              <a:rPr b="0" i="0" lang="en-GB" sz="2600" u="none" cap="none" strike="noStrike">
                <a:solidFill>
                  <a:srgbClr val="000000"/>
                </a:solidFill>
                <a:latin typeface="Calibri"/>
                <a:ea typeface="Calibri"/>
                <a:cs typeface="Calibri"/>
                <a:sym typeface="Calibri"/>
              </a:rPr>
              <a:t>Data Analysis, Extraction and Interpretation</a:t>
            </a:r>
            <a:endParaRPr b="0" i="0" sz="1400" u="none" cap="none" strike="noStrike">
              <a:solidFill>
                <a:srgbClr val="000000"/>
              </a:solidFill>
              <a:latin typeface="Arial"/>
              <a:ea typeface="Arial"/>
              <a:cs typeface="Arial"/>
              <a:sym typeface="Arial"/>
            </a:endParaRPr>
          </a:p>
        </p:txBody>
      </p:sp>
      <p:grpSp>
        <p:nvGrpSpPr>
          <p:cNvPr id="180" name="Google Shape;180;g9599811008_0_0"/>
          <p:cNvGrpSpPr/>
          <p:nvPr/>
        </p:nvGrpSpPr>
        <p:grpSpPr>
          <a:xfrm>
            <a:off x="491630" y="3751573"/>
            <a:ext cx="9648012" cy="817929"/>
            <a:chOff x="611569" y="3547039"/>
            <a:chExt cx="4626900" cy="680700"/>
          </a:xfrm>
        </p:grpSpPr>
        <p:sp>
          <p:nvSpPr>
            <p:cNvPr id="181" name="Google Shape;181;g9599811008_0_0"/>
            <p:cNvSpPr/>
            <p:nvPr/>
          </p:nvSpPr>
          <p:spPr>
            <a:xfrm>
              <a:off x="611569" y="3547039"/>
              <a:ext cx="4626900" cy="680700"/>
            </a:xfrm>
            <a:prstGeom prst="rect">
              <a:avLst/>
            </a:prstGeom>
            <a:solidFill>
              <a:srgbClr val="9C9C9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82" name="Google Shape;182;g9599811008_0_0"/>
            <p:cNvSpPr/>
            <p:nvPr/>
          </p:nvSpPr>
          <p:spPr>
            <a:xfrm>
              <a:off x="611569" y="3547039"/>
              <a:ext cx="108900" cy="680700"/>
            </a:xfrm>
            <a:prstGeom prst="rect">
              <a:avLst/>
            </a:prstGeom>
            <a:solidFill>
              <a:srgbClr val="D1D1D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grpSp>
      <p:sp>
        <p:nvSpPr>
          <p:cNvPr id="183" name="Google Shape;183;g9599811008_0_0"/>
          <p:cNvSpPr txBox="1"/>
          <p:nvPr/>
        </p:nvSpPr>
        <p:spPr>
          <a:xfrm>
            <a:off x="984600" y="3868025"/>
            <a:ext cx="57813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GB" sz="2600" u="none" cap="none" strike="noStrike">
                <a:solidFill>
                  <a:srgbClr val="000000"/>
                </a:solidFill>
                <a:latin typeface="Calibri"/>
                <a:ea typeface="Calibri"/>
                <a:cs typeface="Calibri"/>
                <a:sym typeface="Calibri"/>
              </a:rPr>
              <a:t>Performance Optimisation</a:t>
            </a:r>
            <a:endParaRPr b="0" i="0" sz="2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Calibri"/>
              <a:ea typeface="Calibri"/>
              <a:cs typeface="Calibri"/>
              <a:sym typeface="Calibri"/>
            </a:endParaRPr>
          </a:p>
        </p:txBody>
      </p:sp>
      <p:grpSp>
        <p:nvGrpSpPr>
          <p:cNvPr id="184" name="Google Shape;184;g9599811008_0_0"/>
          <p:cNvGrpSpPr/>
          <p:nvPr/>
        </p:nvGrpSpPr>
        <p:grpSpPr>
          <a:xfrm>
            <a:off x="491627" y="4778826"/>
            <a:ext cx="9648012" cy="817929"/>
            <a:chOff x="611569" y="1645669"/>
            <a:chExt cx="4626900" cy="680700"/>
          </a:xfrm>
        </p:grpSpPr>
        <p:sp>
          <p:nvSpPr>
            <p:cNvPr id="185" name="Google Shape;185;g9599811008_0_0"/>
            <p:cNvSpPr/>
            <p:nvPr/>
          </p:nvSpPr>
          <p:spPr>
            <a:xfrm>
              <a:off x="611569" y="1645669"/>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86" name="Google Shape;186;g9599811008_0_0"/>
            <p:cNvSpPr/>
            <p:nvPr/>
          </p:nvSpPr>
          <p:spPr>
            <a:xfrm>
              <a:off x="611569" y="1645669"/>
              <a:ext cx="108900" cy="680700"/>
            </a:xfrm>
            <a:prstGeom prst="rect">
              <a:avLst/>
            </a:prstGeom>
            <a:solidFill>
              <a:srgbClr val="00A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grpSp>
      <p:sp>
        <p:nvSpPr>
          <p:cNvPr id="187" name="Google Shape;187;g9599811008_0_0"/>
          <p:cNvSpPr txBox="1"/>
          <p:nvPr/>
        </p:nvSpPr>
        <p:spPr>
          <a:xfrm>
            <a:off x="1066405" y="4928025"/>
            <a:ext cx="2706000" cy="4926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600" u="none" cap="none" strike="noStrike">
                <a:solidFill>
                  <a:srgbClr val="000000"/>
                </a:solidFill>
                <a:latin typeface="Calibri"/>
                <a:ea typeface="Calibri"/>
                <a:cs typeface="Calibri"/>
                <a:sym typeface="Calibri"/>
              </a:rPr>
              <a:t>Cost Reduction</a:t>
            </a:r>
            <a:endParaRPr b="0" i="0" sz="26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9757d6255b_0_25"/>
          <p:cNvSpPr txBox="1"/>
          <p:nvPr>
            <p:ph type="title"/>
          </p:nvPr>
        </p:nvSpPr>
        <p:spPr>
          <a:xfrm>
            <a:off x="523798" y="39161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Data Mining vs Machine Learning</a:t>
            </a:r>
            <a:endParaRPr/>
          </a:p>
        </p:txBody>
      </p:sp>
      <p:graphicFrame>
        <p:nvGraphicFramePr>
          <p:cNvPr id="194" name="Google Shape;194;g9757d6255b_0_25"/>
          <p:cNvGraphicFramePr/>
          <p:nvPr/>
        </p:nvGraphicFramePr>
        <p:xfrm>
          <a:off x="684050" y="1096925"/>
          <a:ext cx="3000000" cy="3000000"/>
        </p:xfrm>
        <a:graphic>
          <a:graphicData uri="http://schemas.openxmlformats.org/drawingml/2006/table">
            <a:tbl>
              <a:tblPr>
                <a:solidFill>
                  <a:srgbClr val="FFFFFF"/>
                </a:solidFill>
                <a:tableStyleId>{85C39415-1107-4309-8F48-4B3476B57C7E}</a:tableStyleId>
              </a:tblPr>
              <a:tblGrid>
                <a:gridCol w="2627425"/>
                <a:gridCol w="3477175"/>
                <a:gridCol w="3622475"/>
              </a:tblGrid>
              <a:tr h="311750">
                <a:tc>
                  <a:txBody>
                    <a:bodyPr/>
                    <a:lstStyle/>
                    <a:p>
                      <a:pPr indent="0" lvl="0" marL="0" marR="0" rtl="0" algn="l">
                        <a:lnSpc>
                          <a:spcPct val="100000"/>
                        </a:lnSpc>
                        <a:spcBef>
                          <a:spcPts val="0"/>
                        </a:spcBef>
                        <a:spcAft>
                          <a:spcPts val="0"/>
                        </a:spcAft>
                        <a:buClr>
                          <a:srgbClr val="000000"/>
                        </a:buClr>
                        <a:buSzPts val="1250"/>
                        <a:buFont typeface="Arial"/>
                        <a:buNone/>
                      </a:pPr>
                      <a:r>
                        <a:rPr b="1" lang="en-GB" sz="1400" u="none" cap="none" strike="noStrike">
                          <a:highlight>
                            <a:srgbClr val="FFFFFF"/>
                          </a:highlight>
                          <a:latin typeface="Roboto"/>
                          <a:ea typeface="Roboto"/>
                          <a:cs typeface="Roboto"/>
                          <a:sym typeface="Roboto"/>
                        </a:rPr>
                        <a:t>Basis for Comparison</a:t>
                      </a:r>
                      <a:endParaRPr b="1" sz="140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50"/>
                        <a:buFont typeface="Arial"/>
                        <a:buNone/>
                      </a:pPr>
                      <a:r>
                        <a:rPr b="1" lang="en-GB" sz="1400" u="none" cap="none" strike="noStrike">
                          <a:highlight>
                            <a:srgbClr val="FFFFFF"/>
                          </a:highlight>
                          <a:latin typeface="Roboto"/>
                          <a:ea typeface="Roboto"/>
                          <a:cs typeface="Roboto"/>
                          <a:sym typeface="Roboto"/>
                        </a:rPr>
                        <a:t>Data Mining</a:t>
                      </a:r>
                      <a:endParaRPr b="1" sz="140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50"/>
                        <a:buFont typeface="Arial"/>
                        <a:buNone/>
                      </a:pPr>
                      <a:r>
                        <a:rPr b="1" lang="en-GB" sz="1400" u="none" cap="none" strike="noStrike">
                          <a:highlight>
                            <a:srgbClr val="FFFFFF"/>
                          </a:highlight>
                          <a:latin typeface="Roboto"/>
                          <a:ea typeface="Roboto"/>
                          <a:cs typeface="Roboto"/>
                          <a:sym typeface="Roboto"/>
                        </a:rPr>
                        <a:t>Machine Learning</a:t>
                      </a:r>
                      <a:endParaRPr b="1" sz="140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485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Meaning</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Extracting knowledge from a large amount of data</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Introduce a new algorithm from data as well as past experience</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485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Responsibility</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Data mining is used to get the rules from the existing data.</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Machine learning teaches the computer to learn and understand the given rules.</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3760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Origin</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Traditional databases with unstructured data</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Existing data as well as algorithms.</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641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Implementation</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We can develop our own models where we can use data mining techniques for</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We can use machine learning algorithm in the decision tree, neural networks and some other area of artificial intelligence.</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485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Nature</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Involves human interference more towards manual.</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Automated, once design self-implemented, no human effort</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485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Application</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used in cluster analysis</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used in web search, spam filter, credit scoring, fraud detection, computer design</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4884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Techniques Involved</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Data mining is more of research using methods like machine learning</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Self-learned and trains system to do the intelligent task.</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lnB cap="flat" cmpd="sng" w="19050">
                      <a:solidFill>
                        <a:srgbClr val="D2D2D2"/>
                      </a:solidFill>
                      <a:prstDash val="solid"/>
                      <a:round/>
                      <a:headEnd len="sm" w="sm" type="none"/>
                      <a:tailEnd len="sm" w="sm" type="none"/>
                    </a:lnB>
                  </a:tcPr>
                </a:tc>
              </a:tr>
              <a:tr h="329525">
                <a:tc>
                  <a:txBody>
                    <a:bodyPr/>
                    <a:lstStyle/>
                    <a:p>
                      <a:pPr indent="0" lvl="0" marL="0" marR="0" rtl="0" algn="l">
                        <a:lnSpc>
                          <a:spcPct val="100000"/>
                        </a:lnSpc>
                        <a:spcBef>
                          <a:spcPts val="0"/>
                        </a:spcBef>
                        <a:spcAft>
                          <a:spcPts val="0"/>
                        </a:spcAft>
                        <a:buClr>
                          <a:srgbClr val="000000"/>
                        </a:buClr>
                        <a:buSzPts val="1250"/>
                        <a:buFont typeface="Arial"/>
                        <a:buNone/>
                      </a:pPr>
                      <a:r>
                        <a:rPr b="1" lang="en-GB" sz="1250" u="none" cap="none" strike="noStrike">
                          <a:highlight>
                            <a:srgbClr val="FFFFFF"/>
                          </a:highlight>
                          <a:latin typeface="Roboto"/>
                          <a:ea typeface="Roboto"/>
                          <a:cs typeface="Roboto"/>
                          <a:sym typeface="Roboto"/>
                        </a:rPr>
                        <a:t>Scope</a:t>
                      </a:r>
                      <a:endParaRPr b="1"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Applied in the limited area</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50"/>
                        <a:buFont typeface="Arial"/>
                        <a:buNone/>
                      </a:pPr>
                      <a:r>
                        <a:rPr lang="en-GB" sz="1250" u="none" cap="none" strike="noStrike">
                          <a:highlight>
                            <a:srgbClr val="FFFFFF"/>
                          </a:highlight>
                          <a:latin typeface="Roboto"/>
                          <a:ea typeface="Roboto"/>
                          <a:cs typeface="Roboto"/>
                          <a:sym typeface="Roboto"/>
                        </a:rPr>
                        <a:t>Can be used in a vast area.</a:t>
                      </a:r>
                      <a:endParaRPr sz="1250" u="none" cap="none" strike="noStrike">
                        <a:highlight>
                          <a:srgbClr val="FFFFFF"/>
                        </a:highlight>
                        <a:latin typeface="Roboto"/>
                        <a:ea typeface="Roboto"/>
                        <a:cs typeface="Roboto"/>
                        <a:sym typeface="Roboto"/>
                      </a:endParaRPr>
                    </a:p>
                  </a:txBody>
                  <a:tcPr marT="105950" marB="105950" marR="105950" marL="105950">
                    <a:lnL cap="flat" cmpd="sng" w="19050">
                      <a:solidFill>
                        <a:srgbClr val="D2D2D2"/>
                      </a:solidFill>
                      <a:prstDash val="solid"/>
                      <a:round/>
                      <a:headEnd len="sm" w="sm" type="none"/>
                      <a:tailEnd len="sm" w="sm" type="none"/>
                    </a:lnL>
                    <a:lnR cap="flat" cmpd="sng" w="19050">
                      <a:solidFill>
                        <a:srgbClr val="D2D2D2"/>
                      </a:solidFill>
                      <a:prstDash val="solid"/>
                      <a:round/>
                      <a:headEnd len="sm" w="sm" type="none"/>
                      <a:tailEnd len="sm" w="sm" type="none"/>
                    </a:lnR>
                    <a:lnT cap="flat" cmpd="sng" w="19050">
                      <a:solidFill>
                        <a:srgbClr val="D2D2D2"/>
                      </a:solidFill>
                      <a:prstDash val="solid"/>
                      <a:round/>
                      <a:headEnd len="sm" w="sm" type="none"/>
                      <a:tailEnd len="sm" w="sm" type="none"/>
                    </a:lnT>
                  </a:tcPr>
                </a:tc>
              </a:tr>
            </a:tbl>
          </a:graphicData>
        </a:graphic>
      </p:graphicFrame>
      <p:sp>
        <p:nvSpPr>
          <p:cNvPr id="195" name="Google Shape;195;g9757d6255b_0_25"/>
          <p:cNvSpPr txBox="1"/>
          <p:nvPr/>
        </p:nvSpPr>
        <p:spPr>
          <a:xfrm>
            <a:off x="3093975" y="6481600"/>
            <a:ext cx="8498700" cy="2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300" u="none" cap="none" strike="noStrike">
                <a:solidFill>
                  <a:srgbClr val="000000"/>
                </a:solidFill>
                <a:highlight>
                  <a:srgbClr val="FFF2CC"/>
                </a:highlight>
                <a:latin typeface="Arial"/>
                <a:ea typeface="Arial"/>
                <a:cs typeface="Arial"/>
                <a:sym typeface="Arial"/>
              </a:rPr>
              <a:t>Further Reading:</a:t>
            </a:r>
            <a:r>
              <a:rPr b="0" i="0" lang="en-GB" sz="1300" u="none" cap="none" strike="noStrike">
                <a:solidFill>
                  <a:srgbClr val="000000"/>
                </a:solidFill>
                <a:latin typeface="Arial"/>
                <a:ea typeface="Arial"/>
                <a:cs typeface="Arial"/>
                <a:sym typeface="Arial"/>
              </a:rPr>
              <a:t> </a:t>
            </a:r>
            <a:r>
              <a:rPr b="0" i="0" lang="en-GB" sz="1300" u="sng" cap="none" strike="noStrike">
                <a:solidFill>
                  <a:schemeClr val="hlink"/>
                </a:solidFill>
                <a:latin typeface="Arial"/>
                <a:ea typeface="Arial"/>
                <a:cs typeface="Arial"/>
                <a:sym typeface="Arial"/>
                <a:hlinkClick r:id="rId3"/>
              </a:rPr>
              <a:t>https://www.softwaretestinghelp.com/data-mining-vs-machine-learning-vs-ai/</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98f2c5532c_0_11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a:t>
            </a:r>
            <a:endParaRPr/>
          </a:p>
        </p:txBody>
      </p:sp>
      <p:pic>
        <p:nvPicPr>
          <p:cNvPr id="202" name="Google Shape;202;g98f2c5532c_0_113"/>
          <p:cNvPicPr preferRelativeResize="0"/>
          <p:nvPr/>
        </p:nvPicPr>
        <p:blipFill rotWithShape="1">
          <a:blip r:embed="rId3">
            <a:alphaModFix/>
          </a:blip>
          <a:srcRect b="0" l="0" r="0" t="0"/>
          <a:stretch/>
        </p:blipFill>
        <p:spPr>
          <a:xfrm>
            <a:off x="1448450" y="1411527"/>
            <a:ext cx="7922174" cy="4456200"/>
          </a:xfrm>
          <a:prstGeom prst="rect">
            <a:avLst/>
          </a:prstGeom>
          <a:noFill/>
          <a:ln>
            <a:noFill/>
          </a:ln>
        </p:spPr>
      </p:pic>
      <p:sp>
        <p:nvSpPr>
          <p:cNvPr id="203" name="Google Shape;203;g98f2c5532c_0_113"/>
          <p:cNvSpPr txBox="1"/>
          <p:nvPr/>
        </p:nvSpPr>
        <p:spPr>
          <a:xfrm>
            <a:off x="4848150" y="6346725"/>
            <a:ext cx="67800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1000" u="none" cap="none" strike="noStrike">
                <a:solidFill>
                  <a:srgbClr val="000000"/>
                </a:solidFill>
                <a:latin typeface="Arial"/>
                <a:ea typeface="Arial"/>
                <a:cs typeface="Arial"/>
                <a:sym typeface="Arial"/>
              </a:rPr>
              <a:t>source:https://www.guavus.com/artificial-intelligence-vs-machine-learning-vs-data-mining-101-whats-big-difference/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953b794893_1_2"/>
          <p:cNvSpPr txBox="1"/>
          <p:nvPr>
            <p:ph type="title"/>
          </p:nvPr>
        </p:nvSpPr>
        <p:spPr>
          <a:xfrm>
            <a:off x="501825" y="552297"/>
            <a:ext cx="11144400" cy="7152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Software and tools</a:t>
            </a:r>
            <a:endParaRPr/>
          </a:p>
        </p:txBody>
      </p:sp>
      <p:sp>
        <p:nvSpPr>
          <p:cNvPr id="209" name="Google Shape;209;g953b794893_1_2"/>
          <p:cNvSpPr txBox="1"/>
          <p:nvPr>
            <p:ph idx="1" type="body"/>
          </p:nvPr>
        </p:nvSpPr>
        <p:spPr>
          <a:xfrm>
            <a:off x="491615" y="1708353"/>
            <a:ext cx="11164800" cy="4425600"/>
          </a:xfrm>
          <a:prstGeom prst="rect">
            <a:avLst/>
          </a:prstGeom>
          <a:noFill/>
          <a:ln>
            <a:noFill/>
          </a:ln>
        </p:spPr>
        <p:txBody>
          <a:bodyPr anchorCtr="0" anchor="ctr" bIns="45700" lIns="91425" spcFirstLastPara="1" rIns="91425" wrap="square" tIns="45700">
            <a:noAutofit/>
          </a:bodyPr>
          <a:lstStyle/>
          <a:p>
            <a:pPr indent="-393700" lvl="0" marL="457200" rtl="0" algn="l">
              <a:lnSpc>
                <a:spcPct val="150000"/>
              </a:lnSpc>
              <a:spcBef>
                <a:spcPts val="1000"/>
              </a:spcBef>
              <a:spcAft>
                <a:spcPts val="0"/>
              </a:spcAft>
              <a:buClr>
                <a:srgbClr val="000000"/>
              </a:buClr>
              <a:buSzPts val="2600"/>
              <a:buChar char="●"/>
            </a:pPr>
            <a:r>
              <a:rPr lang="en-GB" sz="2600">
                <a:solidFill>
                  <a:srgbClr val="000000"/>
                </a:solidFill>
              </a:rPr>
              <a:t>The main tools used for data mining, analysis and machine learning:</a:t>
            </a:r>
            <a:endParaRPr sz="2600">
              <a:solidFill>
                <a:srgbClr val="000000"/>
              </a:solidFill>
            </a:endParaRPr>
          </a:p>
          <a:p>
            <a:pPr indent="-393700" lvl="1" marL="914400" rtl="0" algn="l">
              <a:lnSpc>
                <a:spcPct val="150000"/>
              </a:lnSpc>
              <a:spcBef>
                <a:spcPts val="500"/>
              </a:spcBef>
              <a:spcAft>
                <a:spcPts val="0"/>
              </a:spcAft>
              <a:buClr>
                <a:srgbClr val="000000"/>
              </a:buClr>
              <a:buSzPts val="2600"/>
              <a:buChar char="○"/>
            </a:pPr>
            <a:r>
              <a:rPr lang="en-GB" sz="2600">
                <a:solidFill>
                  <a:srgbClr val="000000"/>
                </a:solidFill>
              </a:rPr>
              <a:t>Python (Anaconda + Jupyter) </a:t>
            </a:r>
            <a:endParaRPr sz="2600">
              <a:solidFill>
                <a:srgbClr val="000000"/>
              </a:solidFill>
            </a:endParaRPr>
          </a:p>
          <a:p>
            <a:pPr indent="-393700" lvl="1" marL="914400" rtl="0" algn="l">
              <a:lnSpc>
                <a:spcPct val="150000"/>
              </a:lnSpc>
              <a:spcBef>
                <a:spcPts val="500"/>
              </a:spcBef>
              <a:spcAft>
                <a:spcPts val="0"/>
              </a:spcAft>
              <a:buClr>
                <a:srgbClr val="000000"/>
              </a:buClr>
              <a:buSzPts val="2600"/>
              <a:buChar char="○"/>
            </a:pPr>
            <a:r>
              <a:rPr lang="en-GB" sz="2600">
                <a:solidFill>
                  <a:srgbClr val="000000"/>
                </a:solidFill>
              </a:rPr>
              <a:t>WEKA</a:t>
            </a:r>
            <a:endParaRPr sz="2600">
              <a:solidFill>
                <a:srgbClr val="000000"/>
              </a:solidFill>
            </a:endParaRPr>
          </a:p>
          <a:p>
            <a:pPr indent="-393700" lvl="1" marL="914400" rtl="0" algn="l">
              <a:lnSpc>
                <a:spcPct val="150000"/>
              </a:lnSpc>
              <a:spcBef>
                <a:spcPts val="500"/>
              </a:spcBef>
              <a:spcAft>
                <a:spcPts val="0"/>
              </a:spcAft>
              <a:buClr>
                <a:srgbClr val="000000"/>
              </a:buClr>
              <a:buSzPts val="2600"/>
              <a:buChar char="○"/>
            </a:pPr>
            <a:r>
              <a:rPr lang="en-GB" sz="2600">
                <a:solidFill>
                  <a:srgbClr val="000000"/>
                </a:solidFill>
              </a:rPr>
              <a:t>Knime </a:t>
            </a:r>
            <a:endParaRPr sz="2600">
              <a:solidFill>
                <a:srgbClr val="000000"/>
              </a:solidFill>
            </a:endParaRPr>
          </a:p>
          <a:p>
            <a:pPr indent="-393700" lvl="0" marL="457200" rtl="0" algn="l">
              <a:lnSpc>
                <a:spcPct val="150000"/>
              </a:lnSpc>
              <a:spcBef>
                <a:spcPts val="1000"/>
              </a:spcBef>
              <a:spcAft>
                <a:spcPts val="0"/>
              </a:spcAft>
              <a:buClr>
                <a:srgbClr val="000000"/>
              </a:buClr>
              <a:buSzPts val="2600"/>
              <a:buChar char="●"/>
            </a:pPr>
            <a:r>
              <a:rPr lang="en-GB" sz="2600">
                <a:solidFill>
                  <a:srgbClr val="000000"/>
                </a:solidFill>
              </a:rPr>
              <a:t>In this Module </a:t>
            </a:r>
            <a:r>
              <a:rPr b="1" i="1" lang="en-GB" sz="2600">
                <a:solidFill>
                  <a:srgbClr val="000000"/>
                </a:solidFill>
              </a:rPr>
              <a:t>Jupyter Notebook</a:t>
            </a:r>
            <a:r>
              <a:rPr lang="en-GB" sz="2600">
                <a:solidFill>
                  <a:srgbClr val="000000"/>
                </a:solidFill>
              </a:rPr>
              <a:t> will be used</a:t>
            </a:r>
            <a:endParaRPr sz="2600">
              <a:solidFill>
                <a:srgbClr val="000000"/>
              </a:solidFill>
            </a:endParaRPr>
          </a:p>
          <a:p>
            <a:pPr indent="0" lvl="0" marL="0" rtl="0" algn="l">
              <a:lnSpc>
                <a:spcPct val="150000"/>
              </a:lnSpc>
              <a:spcBef>
                <a:spcPts val="1000"/>
              </a:spcBef>
              <a:spcAft>
                <a:spcPts val="0"/>
              </a:spcAft>
              <a:buSzPts val="2400"/>
              <a:buNone/>
            </a:pPr>
            <a:r>
              <a:t/>
            </a:r>
            <a:endParaRPr sz="2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953b794893_1_7"/>
          <p:cNvSpPr txBox="1"/>
          <p:nvPr>
            <p:ph type="title"/>
          </p:nvPr>
        </p:nvSpPr>
        <p:spPr>
          <a:xfrm>
            <a:off x="501825" y="598347"/>
            <a:ext cx="11144400" cy="6846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PYTHON</a:t>
            </a:r>
            <a:endParaRPr/>
          </a:p>
        </p:txBody>
      </p:sp>
      <p:sp>
        <p:nvSpPr>
          <p:cNvPr id="215" name="Google Shape;215;g953b794893_1_7"/>
          <p:cNvSpPr txBox="1"/>
          <p:nvPr>
            <p:ph idx="1" type="body"/>
          </p:nvPr>
        </p:nvSpPr>
        <p:spPr>
          <a:xfrm>
            <a:off x="491615" y="1708353"/>
            <a:ext cx="111648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50000"/>
              </a:lnSpc>
              <a:spcBef>
                <a:spcPts val="0"/>
              </a:spcBef>
              <a:spcAft>
                <a:spcPts val="0"/>
              </a:spcAft>
              <a:buClr>
                <a:srgbClr val="272727"/>
              </a:buClr>
              <a:buSzPts val="2400"/>
              <a:buChar char="●"/>
            </a:pPr>
            <a:r>
              <a:rPr lang="en-GB">
                <a:solidFill>
                  <a:srgbClr val="272727"/>
                </a:solidFill>
              </a:rPr>
              <a:t>Anaconda</a:t>
            </a:r>
            <a:endParaRPr>
              <a:solidFill>
                <a:srgbClr val="272727"/>
              </a:solidFill>
            </a:endParaRPr>
          </a:p>
          <a:p>
            <a:pPr indent="-355600" lvl="1" marL="914400" rtl="0" algn="l">
              <a:lnSpc>
                <a:spcPct val="150000"/>
              </a:lnSpc>
              <a:spcBef>
                <a:spcPts val="0"/>
              </a:spcBef>
              <a:spcAft>
                <a:spcPts val="0"/>
              </a:spcAft>
              <a:buSzPts val="2000"/>
              <a:buChar char="○"/>
            </a:pPr>
            <a:r>
              <a:rPr lang="en-GB" u="sng">
                <a:solidFill>
                  <a:schemeClr val="hlink"/>
                </a:solidFill>
                <a:hlinkClick r:id="rId3"/>
              </a:rPr>
              <a:t>https://www.anaconda.com/distribution/</a:t>
            </a:r>
            <a:endParaRPr/>
          </a:p>
          <a:p>
            <a:pPr indent="-381000" lvl="0" marL="457200" rtl="0" algn="l">
              <a:lnSpc>
                <a:spcPct val="150000"/>
              </a:lnSpc>
              <a:spcBef>
                <a:spcPts val="0"/>
              </a:spcBef>
              <a:spcAft>
                <a:spcPts val="0"/>
              </a:spcAft>
              <a:buClr>
                <a:srgbClr val="272727"/>
              </a:buClr>
              <a:buSzPts val="2400"/>
              <a:buChar char="●"/>
            </a:pPr>
            <a:r>
              <a:rPr lang="en-GB">
                <a:solidFill>
                  <a:srgbClr val="272727"/>
                </a:solidFill>
              </a:rPr>
              <a:t>free and open-source</a:t>
            </a:r>
            <a:endParaRPr>
              <a:solidFill>
                <a:srgbClr val="272727"/>
              </a:solidFill>
            </a:endParaRPr>
          </a:p>
          <a:p>
            <a:pPr indent="-381000" lvl="0" marL="457200" rtl="0" algn="l">
              <a:lnSpc>
                <a:spcPct val="150000"/>
              </a:lnSpc>
              <a:spcBef>
                <a:spcPts val="0"/>
              </a:spcBef>
              <a:spcAft>
                <a:spcPts val="0"/>
              </a:spcAft>
              <a:buClr>
                <a:srgbClr val="272727"/>
              </a:buClr>
              <a:buSzPts val="2400"/>
              <a:buChar char="●"/>
            </a:pPr>
            <a:r>
              <a:rPr lang="en-GB">
                <a:solidFill>
                  <a:srgbClr val="272727"/>
                </a:solidFill>
              </a:rPr>
              <a:t>Python and R programming languages</a:t>
            </a:r>
            <a:endParaRPr>
              <a:solidFill>
                <a:srgbClr val="272727"/>
              </a:solidFill>
            </a:endParaRPr>
          </a:p>
          <a:p>
            <a:pPr indent="-381000" lvl="0" marL="457200" rtl="0" algn="l">
              <a:lnSpc>
                <a:spcPct val="150000"/>
              </a:lnSpc>
              <a:spcBef>
                <a:spcPts val="0"/>
              </a:spcBef>
              <a:spcAft>
                <a:spcPts val="0"/>
              </a:spcAft>
              <a:buClr>
                <a:srgbClr val="272727"/>
              </a:buClr>
              <a:buSzPts val="2400"/>
              <a:buChar char="●"/>
            </a:pPr>
            <a:r>
              <a:rPr lang="en-GB">
                <a:solidFill>
                  <a:srgbClr val="272727"/>
                </a:solidFill>
              </a:rPr>
              <a:t>Data science, machine learning applications</a:t>
            </a:r>
            <a:endParaRPr>
              <a:solidFill>
                <a:srgbClr val="272727"/>
              </a:solidFill>
            </a:endParaRPr>
          </a:p>
          <a:p>
            <a:pPr indent="0" lvl="0" marL="457200" rtl="0" algn="l">
              <a:lnSpc>
                <a:spcPct val="150000"/>
              </a:lnSpc>
              <a:spcBef>
                <a:spcPts val="960"/>
              </a:spcBef>
              <a:spcAft>
                <a:spcPts val="0"/>
              </a:spcAft>
              <a:buSzPts val="2400"/>
              <a:buNone/>
            </a:pPr>
            <a:r>
              <a:t/>
            </a:r>
            <a:endParaRPr/>
          </a:p>
        </p:txBody>
      </p:sp>
      <p:pic>
        <p:nvPicPr>
          <p:cNvPr id="216" name="Google Shape;216;g953b794893_1_7"/>
          <p:cNvPicPr preferRelativeResize="0"/>
          <p:nvPr/>
        </p:nvPicPr>
        <p:blipFill rotWithShape="1">
          <a:blip r:embed="rId4">
            <a:alphaModFix/>
          </a:blip>
          <a:srcRect b="0" l="0" r="0" t="0"/>
          <a:stretch/>
        </p:blipFill>
        <p:spPr>
          <a:xfrm>
            <a:off x="7805349" y="2202725"/>
            <a:ext cx="3755323" cy="2064776"/>
          </a:xfrm>
          <a:prstGeom prst="rect">
            <a:avLst/>
          </a:prstGeom>
          <a:noFill/>
          <a:ln>
            <a:noFill/>
          </a:ln>
        </p:spPr>
      </p:pic>
      <p:pic>
        <p:nvPicPr>
          <p:cNvPr id="217" name="Google Shape;217;g953b794893_1_7"/>
          <p:cNvPicPr preferRelativeResize="0"/>
          <p:nvPr/>
        </p:nvPicPr>
        <p:blipFill rotWithShape="1">
          <a:blip r:embed="rId5">
            <a:alphaModFix/>
          </a:blip>
          <a:srcRect b="0" l="0" r="0" t="0"/>
          <a:stretch/>
        </p:blipFill>
        <p:spPr>
          <a:xfrm>
            <a:off x="6777589" y="794441"/>
            <a:ext cx="2212520" cy="1106260"/>
          </a:xfrm>
          <a:prstGeom prst="rect">
            <a:avLst/>
          </a:prstGeom>
          <a:noFill/>
          <a:ln>
            <a:noFill/>
          </a:ln>
        </p:spPr>
      </p:pic>
      <p:pic>
        <p:nvPicPr>
          <p:cNvPr id="218" name="Google Shape;218;g953b794893_1_7"/>
          <p:cNvPicPr preferRelativeResize="0"/>
          <p:nvPr/>
        </p:nvPicPr>
        <p:blipFill rotWithShape="1">
          <a:blip r:embed="rId6">
            <a:alphaModFix/>
          </a:blip>
          <a:srcRect b="0" l="0" r="0" t="0"/>
          <a:stretch/>
        </p:blipFill>
        <p:spPr>
          <a:xfrm>
            <a:off x="6686648" y="4569529"/>
            <a:ext cx="4874024" cy="21933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953b794893_1_15"/>
          <p:cNvSpPr txBox="1"/>
          <p:nvPr>
            <p:ph type="title"/>
          </p:nvPr>
        </p:nvSpPr>
        <p:spPr>
          <a:xfrm>
            <a:off x="360073" y="222842"/>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JUPYTER</a:t>
            </a:r>
            <a:endParaRPr/>
          </a:p>
        </p:txBody>
      </p:sp>
      <p:sp>
        <p:nvSpPr>
          <p:cNvPr id="224" name="Google Shape;224;g953b794893_1_15"/>
          <p:cNvSpPr txBox="1"/>
          <p:nvPr>
            <p:ph idx="1" type="body"/>
          </p:nvPr>
        </p:nvSpPr>
        <p:spPr>
          <a:xfrm>
            <a:off x="349865" y="1493553"/>
            <a:ext cx="111648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15000"/>
              </a:lnSpc>
              <a:spcBef>
                <a:spcPts val="0"/>
              </a:spcBef>
              <a:spcAft>
                <a:spcPts val="0"/>
              </a:spcAft>
              <a:buClr>
                <a:srgbClr val="000000"/>
              </a:buClr>
              <a:buSzPts val="2400"/>
              <a:buChar char="●"/>
            </a:pPr>
            <a:r>
              <a:rPr lang="en-GB">
                <a:solidFill>
                  <a:srgbClr val="000000"/>
                </a:solidFill>
              </a:rPr>
              <a:t>Jupyter Notebook</a:t>
            </a:r>
            <a:endParaRPr>
              <a:solidFill>
                <a:srgbClr val="000000"/>
              </a:solidFill>
            </a:endParaRPr>
          </a:p>
          <a:p>
            <a:pPr indent="-381000" lvl="1" marL="914400" rtl="0" algn="l">
              <a:lnSpc>
                <a:spcPct val="90000"/>
              </a:lnSpc>
              <a:spcBef>
                <a:spcPts val="1000"/>
              </a:spcBef>
              <a:spcAft>
                <a:spcPts val="0"/>
              </a:spcAft>
              <a:buClr>
                <a:srgbClr val="000000"/>
              </a:buClr>
              <a:buSzPts val="2400"/>
              <a:buChar char="○"/>
            </a:pPr>
            <a:r>
              <a:rPr lang="en-GB" sz="2400" u="sng">
                <a:solidFill>
                  <a:srgbClr val="000000"/>
                </a:solidFill>
                <a:hlinkClick r:id="rId3">
                  <a:extLst>
                    <a:ext uri="{A12FA001-AC4F-418D-AE19-62706E023703}">
                      <ahyp:hlinkClr val="tx"/>
                    </a:ext>
                  </a:extLst>
                </a:hlinkClick>
              </a:rPr>
              <a:t>https://jupyter.org/index.html</a:t>
            </a:r>
            <a:endParaRPr sz="2400">
              <a:solidFill>
                <a:srgbClr val="000000"/>
              </a:solidFill>
            </a:endParaRPr>
          </a:p>
          <a:p>
            <a:pPr indent="-381000" lvl="0" marL="457200" rtl="0" algn="l">
              <a:lnSpc>
                <a:spcPct val="90000"/>
              </a:lnSpc>
              <a:spcBef>
                <a:spcPts val="1000"/>
              </a:spcBef>
              <a:spcAft>
                <a:spcPts val="0"/>
              </a:spcAft>
              <a:buClr>
                <a:srgbClr val="000000"/>
              </a:buClr>
              <a:buSzPts val="2400"/>
              <a:buChar char="●"/>
            </a:pPr>
            <a:r>
              <a:rPr lang="en-GB">
                <a:solidFill>
                  <a:srgbClr val="000000"/>
                </a:solidFill>
              </a:rPr>
              <a:t>An open-source web application</a:t>
            </a:r>
            <a:endParaRPr>
              <a:solidFill>
                <a:srgbClr val="000000"/>
              </a:solidFill>
            </a:endParaRPr>
          </a:p>
          <a:p>
            <a:pPr indent="-381000" lvl="0" marL="457200" rtl="0" algn="l">
              <a:lnSpc>
                <a:spcPct val="90000"/>
              </a:lnSpc>
              <a:spcBef>
                <a:spcPts val="1000"/>
              </a:spcBef>
              <a:spcAft>
                <a:spcPts val="0"/>
              </a:spcAft>
              <a:buClr>
                <a:srgbClr val="000000"/>
              </a:buClr>
              <a:buSzPts val="2400"/>
              <a:buChar char="●"/>
            </a:pPr>
            <a:r>
              <a:rPr lang="en-GB">
                <a:solidFill>
                  <a:srgbClr val="000000"/>
                </a:solidFill>
              </a:rPr>
              <a:t>Uses include: </a:t>
            </a:r>
            <a:endParaRPr>
              <a:solidFill>
                <a:srgbClr val="000000"/>
              </a:solidFill>
            </a:endParaRPr>
          </a:p>
          <a:p>
            <a:pPr indent="-381000" lvl="1" marL="914400" rtl="0" algn="l">
              <a:lnSpc>
                <a:spcPct val="90000"/>
              </a:lnSpc>
              <a:spcBef>
                <a:spcPts val="1000"/>
              </a:spcBef>
              <a:spcAft>
                <a:spcPts val="0"/>
              </a:spcAft>
              <a:buClr>
                <a:srgbClr val="000000"/>
              </a:buClr>
              <a:buSzPts val="2400"/>
              <a:buChar char="○"/>
            </a:pPr>
            <a:r>
              <a:rPr lang="en-GB" sz="2400">
                <a:solidFill>
                  <a:srgbClr val="000000"/>
                </a:solidFill>
              </a:rPr>
              <a:t>data cleaning and transformation.</a:t>
            </a:r>
            <a:endParaRPr sz="2400">
              <a:solidFill>
                <a:srgbClr val="000000"/>
              </a:solidFill>
            </a:endParaRPr>
          </a:p>
          <a:p>
            <a:pPr indent="-381000" lvl="1" marL="914400" rtl="0" algn="l">
              <a:lnSpc>
                <a:spcPct val="90000"/>
              </a:lnSpc>
              <a:spcBef>
                <a:spcPts val="1000"/>
              </a:spcBef>
              <a:spcAft>
                <a:spcPts val="0"/>
              </a:spcAft>
              <a:buClr>
                <a:srgbClr val="000000"/>
              </a:buClr>
              <a:buSzPts val="2400"/>
              <a:buChar char="○"/>
            </a:pPr>
            <a:r>
              <a:rPr lang="en-GB" sz="2400">
                <a:solidFill>
                  <a:srgbClr val="000000"/>
                </a:solidFill>
              </a:rPr>
              <a:t>Numerical simulation.</a:t>
            </a:r>
            <a:endParaRPr sz="2400">
              <a:solidFill>
                <a:srgbClr val="000000"/>
              </a:solidFill>
            </a:endParaRPr>
          </a:p>
          <a:p>
            <a:pPr indent="-381000" lvl="1" marL="914400" rtl="0" algn="l">
              <a:lnSpc>
                <a:spcPct val="90000"/>
              </a:lnSpc>
              <a:spcBef>
                <a:spcPts val="1000"/>
              </a:spcBef>
              <a:spcAft>
                <a:spcPts val="0"/>
              </a:spcAft>
              <a:buClr>
                <a:srgbClr val="000000"/>
              </a:buClr>
              <a:buSzPts val="2400"/>
              <a:buChar char="○"/>
            </a:pPr>
            <a:r>
              <a:rPr lang="en-GB" sz="2400">
                <a:solidFill>
                  <a:srgbClr val="000000"/>
                </a:solidFill>
              </a:rPr>
              <a:t>Statistical modeling</a:t>
            </a:r>
            <a:endParaRPr sz="2400">
              <a:solidFill>
                <a:srgbClr val="000000"/>
              </a:solidFill>
            </a:endParaRPr>
          </a:p>
          <a:p>
            <a:pPr indent="-381000" lvl="1" marL="914400" rtl="0" algn="l">
              <a:lnSpc>
                <a:spcPct val="90000"/>
              </a:lnSpc>
              <a:spcBef>
                <a:spcPts val="1000"/>
              </a:spcBef>
              <a:spcAft>
                <a:spcPts val="0"/>
              </a:spcAft>
              <a:buClr>
                <a:srgbClr val="000000"/>
              </a:buClr>
              <a:buSzPts val="2400"/>
              <a:buChar char="○"/>
            </a:pPr>
            <a:r>
              <a:rPr lang="en-GB" sz="2400">
                <a:solidFill>
                  <a:srgbClr val="000000"/>
                </a:solidFill>
              </a:rPr>
              <a:t>Data visualization</a:t>
            </a:r>
            <a:endParaRPr sz="2400">
              <a:solidFill>
                <a:srgbClr val="000000"/>
              </a:solidFill>
            </a:endParaRPr>
          </a:p>
          <a:p>
            <a:pPr indent="-381000" lvl="1" marL="914400" rtl="0" algn="l">
              <a:lnSpc>
                <a:spcPct val="90000"/>
              </a:lnSpc>
              <a:spcBef>
                <a:spcPts val="1000"/>
              </a:spcBef>
              <a:spcAft>
                <a:spcPts val="1000"/>
              </a:spcAft>
              <a:buClr>
                <a:srgbClr val="000000"/>
              </a:buClr>
              <a:buSzPts val="2400"/>
              <a:buChar char="○"/>
            </a:pPr>
            <a:r>
              <a:rPr lang="en-GB" sz="2400">
                <a:solidFill>
                  <a:srgbClr val="000000"/>
                </a:solidFill>
              </a:rPr>
              <a:t>Machine learning, and much more.</a:t>
            </a:r>
            <a:endParaRPr sz="2400">
              <a:solidFill>
                <a:srgbClr val="000000"/>
              </a:solidFill>
            </a:endParaRPr>
          </a:p>
        </p:txBody>
      </p:sp>
      <p:pic>
        <p:nvPicPr>
          <p:cNvPr id="225" name="Google Shape;225;g953b794893_1_15"/>
          <p:cNvPicPr preferRelativeResize="0"/>
          <p:nvPr/>
        </p:nvPicPr>
        <p:blipFill rotWithShape="1">
          <a:blip r:embed="rId4">
            <a:alphaModFix/>
          </a:blip>
          <a:srcRect b="0" l="0" r="0" t="0"/>
          <a:stretch/>
        </p:blipFill>
        <p:spPr>
          <a:xfrm>
            <a:off x="6705059" y="413786"/>
            <a:ext cx="4799424" cy="2384714"/>
          </a:xfrm>
          <a:prstGeom prst="rect">
            <a:avLst/>
          </a:prstGeom>
          <a:noFill/>
          <a:ln>
            <a:noFill/>
          </a:ln>
        </p:spPr>
      </p:pic>
      <p:pic>
        <p:nvPicPr>
          <p:cNvPr id="226" name="Google Shape;226;g953b794893_1_15"/>
          <p:cNvPicPr preferRelativeResize="0"/>
          <p:nvPr/>
        </p:nvPicPr>
        <p:blipFill rotWithShape="1">
          <a:blip r:embed="rId5">
            <a:alphaModFix/>
          </a:blip>
          <a:srcRect b="0" l="0" r="0" t="0"/>
          <a:stretch/>
        </p:blipFill>
        <p:spPr>
          <a:xfrm>
            <a:off x="5913071" y="4075255"/>
            <a:ext cx="3325546" cy="2355323"/>
          </a:xfrm>
          <a:prstGeom prst="rect">
            <a:avLst/>
          </a:prstGeom>
          <a:noFill/>
          <a:ln>
            <a:noFill/>
          </a:ln>
        </p:spPr>
      </p:pic>
      <p:pic>
        <p:nvPicPr>
          <p:cNvPr id="227" name="Google Shape;227;g953b794893_1_15"/>
          <p:cNvPicPr preferRelativeResize="0"/>
          <p:nvPr/>
        </p:nvPicPr>
        <p:blipFill rotWithShape="1">
          <a:blip r:embed="rId6">
            <a:alphaModFix/>
          </a:blip>
          <a:srcRect b="0" l="0" r="0" t="0"/>
          <a:stretch/>
        </p:blipFill>
        <p:spPr>
          <a:xfrm>
            <a:off x="7959424" y="2667253"/>
            <a:ext cx="4059982" cy="2876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953b794893_1_23"/>
          <p:cNvSpPr txBox="1"/>
          <p:nvPr>
            <p:ph type="title"/>
          </p:nvPr>
        </p:nvSpPr>
        <p:spPr>
          <a:xfrm>
            <a:off x="330473" y="345567"/>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PYTHON LIBRARIES AND PACKAGES</a:t>
            </a:r>
            <a:endParaRPr/>
          </a:p>
        </p:txBody>
      </p:sp>
      <p:sp>
        <p:nvSpPr>
          <p:cNvPr id="233" name="Google Shape;233;g953b794893_1_23"/>
          <p:cNvSpPr txBox="1"/>
          <p:nvPr>
            <p:ph idx="1" type="body"/>
          </p:nvPr>
        </p:nvSpPr>
        <p:spPr>
          <a:xfrm>
            <a:off x="599019" y="1616300"/>
            <a:ext cx="4632600" cy="3999000"/>
          </a:xfrm>
          <a:prstGeom prst="rect">
            <a:avLst/>
          </a:prstGeom>
          <a:noFill/>
          <a:ln>
            <a:noFill/>
          </a:ln>
        </p:spPr>
        <p:txBody>
          <a:bodyPr anchorCtr="0" anchor="ctr" bIns="45700" lIns="91425" spcFirstLastPara="1" rIns="91425" wrap="square" tIns="45700">
            <a:noAutofit/>
          </a:bodyPr>
          <a:lstStyle/>
          <a:p>
            <a:pPr indent="-393700" lvl="0" marL="457200" rtl="0" algn="l">
              <a:lnSpc>
                <a:spcPct val="150000"/>
              </a:lnSpc>
              <a:spcBef>
                <a:spcPts val="0"/>
              </a:spcBef>
              <a:spcAft>
                <a:spcPts val="0"/>
              </a:spcAft>
              <a:buClr>
                <a:srgbClr val="000000"/>
              </a:buClr>
              <a:buSzPts val="2600"/>
              <a:buChar char="●"/>
            </a:pPr>
            <a:r>
              <a:rPr lang="en-GB" sz="2600">
                <a:solidFill>
                  <a:srgbClr val="000000"/>
                </a:solidFill>
              </a:rPr>
              <a:t>Numpy</a:t>
            </a:r>
            <a:endParaRPr sz="2600">
              <a:solidFill>
                <a:srgbClr val="000000"/>
              </a:solidFill>
            </a:endParaRPr>
          </a:p>
          <a:p>
            <a:pPr indent="-393700" lvl="0" marL="457200" rtl="0" algn="l">
              <a:lnSpc>
                <a:spcPct val="150000"/>
              </a:lnSpc>
              <a:spcBef>
                <a:spcPts val="0"/>
              </a:spcBef>
              <a:spcAft>
                <a:spcPts val="0"/>
              </a:spcAft>
              <a:buClr>
                <a:srgbClr val="000000"/>
              </a:buClr>
              <a:buSzPts val="2600"/>
              <a:buChar char="●"/>
            </a:pPr>
            <a:r>
              <a:rPr lang="en-GB" sz="2600">
                <a:solidFill>
                  <a:srgbClr val="000000"/>
                </a:solidFill>
              </a:rPr>
              <a:t>Pandas</a:t>
            </a:r>
            <a:endParaRPr sz="2600">
              <a:solidFill>
                <a:srgbClr val="000000"/>
              </a:solidFill>
            </a:endParaRPr>
          </a:p>
          <a:p>
            <a:pPr indent="-393700" lvl="0" marL="457200" rtl="0" algn="l">
              <a:lnSpc>
                <a:spcPct val="150000"/>
              </a:lnSpc>
              <a:spcBef>
                <a:spcPts val="0"/>
              </a:spcBef>
              <a:spcAft>
                <a:spcPts val="0"/>
              </a:spcAft>
              <a:buClr>
                <a:srgbClr val="000000"/>
              </a:buClr>
              <a:buSzPts val="2600"/>
              <a:buChar char="●"/>
            </a:pPr>
            <a:r>
              <a:rPr lang="en-GB" sz="2600">
                <a:solidFill>
                  <a:srgbClr val="000000"/>
                </a:solidFill>
              </a:rPr>
              <a:t>Matplotlib</a:t>
            </a:r>
            <a:endParaRPr sz="2600">
              <a:solidFill>
                <a:srgbClr val="000000"/>
              </a:solidFill>
            </a:endParaRPr>
          </a:p>
          <a:p>
            <a:pPr indent="-393700" lvl="0" marL="457200" rtl="0" algn="l">
              <a:lnSpc>
                <a:spcPct val="150000"/>
              </a:lnSpc>
              <a:spcBef>
                <a:spcPts val="0"/>
              </a:spcBef>
              <a:spcAft>
                <a:spcPts val="0"/>
              </a:spcAft>
              <a:buClr>
                <a:srgbClr val="000000"/>
              </a:buClr>
              <a:buSzPts val="2600"/>
              <a:buChar char="●"/>
            </a:pPr>
            <a:r>
              <a:rPr lang="en-GB" sz="2600">
                <a:solidFill>
                  <a:srgbClr val="000000"/>
                </a:solidFill>
              </a:rPr>
              <a:t>Scikit-Learn</a:t>
            </a:r>
            <a:endParaRPr sz="2600">
              <a:solidFill>
                <a:srgbClr val="000000"/>
              </a:solidFill>
            </a:endParaRPr>
          </a:p>
          <a:p>
            <a:pPr indent="-393700" lvl="0" marL="457200" rtl="0" algn="l">
              <a:lnSpc>
                <a:spcPct val="150000"/>
              </a:lnSpc>
              <a:spcBef>
                <a:spcPts val="0"/>
              </a:spcBef>
              <a:spcAft>
                <a:spcPts val="0"/>
              </a:spcAft>
              <a:buClr>
                <a:srgbClr val="000000"/>
              </a:buClr>
              <a:buSzPts val="2600"/>
              <a:buChar char="●"/>
            </a:pPr>
            <a:r>
              <a:rPr lang="en-GB" sz="2600">
                <a:solidFill>
                  <a:srgbClr val="000000"/>
                </a:solidFill>
              </a:rPr>
              <a:t>Scipy</a:t>
            </a:r>
            <a:endParaRPr sz="2600">
              <a:solidFill>
                <a:srgbClr val="000000"/>
              </a:solidFill>
            </a:endParaRPr>
          </a:p>
        </p:txBody>
      </p:sp>
      <p:pic>
        <p:nvPicPr>
          <p:cNvPr id="234" name="Google Shape;234;g953b794893_1_23"/>
          <p:cNvPicPr preferRelativeResize="0"/>
          <p:nvPr/>
        </p:nvPicPr>
        <p:blipFill rotWithShape="1">
          <a:blip r:embed="rId3">
            <a:alphaModFix/>
          </a:blip>
          <a:srcRect b="0" l="0" r="0" t="0"/>
          <a:stretch/>
        </p:blipFill>
        <p:spPr>
          <a:xfrm>
            <a:off x="5941150" y="1882801"/>
            <a:ext cx="5228775" cy="456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953b794893_1_29"/>
          <p:cNvSpPr txBox="1"/>
          <p:nvPr>
            <p:ph type="title"/>
          </p:nvPr>
        </p:nvSpPr>
        <p:spPr>
          <a:xfrm>
            <a:off x="304050" y="260822"/>
            <a:ext cx="11144400" cy="653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NUMPY</a:t>
            </a:r>
            <a:endParaRPr/>
          </a:p>
        </p:txBody>
      </p:sp>
      <p:sp>
        <p:nvSpPr>
          <p:cNvPr id="240" name="Google Shape;240;g953b794893_1_29"/>
          <p:cNvSpPr txBox="1"/>
          <p:nvPr>
            <p:ph idx="1" type="body"/>
          </p:nvPr>
        </p:nvSpPr>
        <p:spPr>
          <a:xfrm>
            <a:off x="491620" y="1294100"/>
            <a:ext cx="60135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b="1" lang="en-GB"/>
              <a:t>Website:</a:t>
            </a:r>
            <a:endParaRPr b="1"/>
          </a:p>
          <a:p>
            <a:pPr indent="-381000" lvl="1" marL="914400" rtl="0" algn="l">
              <a:lnSpc>
                <a:spcPct val="115000"/>
              </a:lnSpc>
              <a:spcBef>
                <a:spcPts val="500"/>
              </a:spcBef>
              <a:spcAft>
                <a:spcPts val="0"/>
              </a:spcAft>
              <a:buSzPts val="2400"/>
              <a:buChar char="○"/>
            </a:pPr>
            <a:r>
              <a:rPr lang="en-GB" sz="2400" u="sng">
                <a:solidFill>
                  <a:schemeClr val="hlink"/>
                </a:solidFill>
                <a:hlinkClick r:id="rId3"/>
              </a:rPr>
              <a:t>https://numpy.org/</a:t>
            </a:r>
            <a:endParaRPr sz="2400"/>
          </a:p>
          <a:p>
            <a:pPr indent="-381000" lvl="1" marL="914400" rtl="0" algn="l">
              <a:lnSpc>
                <a:spcPct val="115000"/>
              </a:lnSpc>
              <a:spcBef>
                <a:spcPts val="500"/>
              </a:spcBef>
              <a:spcAft>
                <a:spcPts val="0"/>
              </a:spcAft>
              <a:buSzPts val="2400"/>
              <a:buChar char="○"/>
            </a:pPr>
            <a:r>
              <a:rPr lang="en-GB" sz="2400" u="sng">
                <a:solidFill>
                  <a:schemeClr val="hlink"/>
                </a:solidFill>
                <a:hlinkClick r:id="rId4"/>
              </a:rPr>
              <a:t>https://docs.scipy.org/doc/numpy/reference/</a:t>
            </a:r>
            <a:endParaRPr sz="2400"/>
          </a:p>
          <a:p>
            <a:pPr indent="-381000" lvl="0" marL="457200" rtl="0" algn="l">
              <a:lnSpc>
                <a:spcPct val="115000"/>
              </a:lnSpc>
              <a:spcBef>
                <a:spcPts val="1000"/>
              </a:spcBef>
              <a:spcAft>
                <a:spcPts val="0"/>
              </a:spcAft>
              <a:buSzPts val="2400"/>
              <a:buChar char="●"/>
            </a:pPr>
            <a:r>
              <a:rPr lang="en-GB"/>
              <a:t>library for the Python programming language.</a:t>
            </a:r>
            <a:endParaRPr/>
          </a:p>
          <a:p>
            <a:pPr indent="-381000" lvl="0" marL="457200" rtl="0" algn="l">
              <a:lnSpc>
                <a:spcPct val="115000"/>
              </a:lnSpc>
              <a:spcBef>
                <a:spcPts val="1000"/>
              </a:spcBef>
              <a:spcAft>
                <a:spcPts val="0"/>
              </a:spcAft>
              <a:buSzPts val="2400"/>
              <a:buChar char="●"/>
            </a:pPr>
            <a:r>
              <a:rPr lang="en-GB"/>
              <a:t>Support large, multi-dimensional arrays and matrices.</a:t>
            </a:r>
            <a:endParaRPr/>
          </a:p>
          <a:p>
            <a:pPr indent="-381000" lvl="0" marL="457200" rtl="0" algn="l">
              <a:lnSpc>
                <a:spcPct val="115000"/>
              </a:lnSpc>
              <a:spcBef>
                <a:spcPts val="1000"/>
              </a:spcBef>
              <a:spcAft>
                <a:spcPts val="0"/>
              </a:spcAft>
              <a:buSzPts val="2400"/>
              <a:buChar char="●"/>
            </a:pPr>
            <a:r>
              <a:rPr lang="en-GB"/>
              <a:t>Mathematical functions.</a:t>
            </a:r>
            <a:endParaRPr/>
          </a:p>
          <a:p>
            <a:pPr indent="-381000" lvl="0" marL="457200" rtl="0" algn="l">
              <a:lnSpc>
                <a:spcPct val="115000"/>
              </a:lnSpc>
              <a:spcBef>
                <a:spcPts val="1000"/>
              </a:spcBef>
              <a:spcAft>
                <a:spcPts val="0"/>
              </a:spcAft>
              <a:buSzPts val="2400"/>
              <a:buChar char="●"/>
            </a:pPr>
            <a:r>
              <a:rPr lang="en-GB"/>
              <a:t>without NumPy you won’t be able to use Pandas, Matplotlib, Scipy or Scikit-Learn.</a:t>
            </a:r>
            <a:endParaRPr/>
          </a:p>
        </p:txBody>
      </p:sp>
      <p:pic>
        <p:nvPicPr>
          <p:cNvPr id="241" name="Google Shape;241;g953b794893_1_29"/>
          <p:cNvPicPr preferRelativeResize="0"/>
          <p:nvPr/>
        </p:nvPicPr>
        <p:blipFill rotWithShape="1">
          <a:blip r:embed="rId5">
            <a:alphaModFix/>
          </a:blip>
          <a:srcRect b="0" l="0" r="0" t="0"/>
          <a:stretch/>
        </p:blipFill>
        <p:spPr>
          <a:xfrm>
            <a:off x="8462713" y="681808"/>
            <a:ext cx="1838496" cy="1034154"/>
          </a:xfrm>
          <a:prstGeom prst="rect">
            <a:avLst/>
          </a:prstGeom>
          <a:noFill/>
          <a:ln>
            <a:noFill/>
          </a:ln>
        </p:spPr>
      </p:pic>
      <p:pic>
        <p:nvPicPr>
          <p:cNvPr id="242" name="Google Shape;242;g953b794893_1_29"/>
          <p:cNvPicPr preferRelativeResize="0"/>
          <p:nvPr/>
        </p:nvPicPr>
        <p:blipFill rotWithShape="1">
          <a:blip r:embed="rId6">
            <a:alphaModFix/>
          </a:blip>
          <a:srcRect b="0" l="0" r="0" t="0"/>
          <a:stretch/>
        </p:blipFill>
        <p:spPr>
          <a:xfrm>
            <a:off x="6693903" y="1854558"/>
            <a:ext cx="4907733" cy="1680643"/>
          </a:xfrm>
          <a:prstGeom prst="rect">
            <a:avLst/>
          </a:prstGeom>
          <a:noFill/>
          <a:ln>
            <a:noFill/>
          </a:ln>
        </p:spPr>
      </p:pic>
      <p:pic>
        <p:nvPicPr>
          <p:cNvPr id="243" name="Google Shape;243;g953b794893_1_29"/>
          <p:cNvPicPr preferRelativeResize="0"/>
          <p:nvPr/>
        </p:nvPicPr>
        <p:blipFill rotWithShape="1">
          <a:blip r:embed="rId7">
            <a:alphaModFix/>
          </a:blip>
          <a:srcRect b="0" l="0" r="0" t="0"/>
          <a:stretch/>
        </p:blipFill>
        <p:spPr>
          <a:xfrm>
            <a:off x="7453544" y="3829178"/>
            <a:ext cx="3856831" cy="24758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f7ebc88dbe_0_8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This Week Learning Objectives</a:t>
            </a:r>
            <a:endParaRPr/>
          </a:p>
          <a:p>
            <a:pPr indent="0" lvl="0" marL="0" rtl="0" algn="l">
              <a:lnSpc>
                <a:spcPct val="81818"/>
              </a:lnSpc>
              <a:spcBef>
                <a:spcPts val="0"/>
              </a:spcBef>
              <a:spcAft>
                <a:spcPts val="0"/>
              </a:spcAft>
              <a:buSzPts val="4400"/>
              <a:buNone/>
            </a:pPr>
            <a:r>
              <a:t/>
            </a:r>
            <a:endParaRPr/>
          </a:p>
        </p:txBody>
      </p:sp>
      <p:sp>
        <p:nvSpPr>
          <p:cNvPr id="81" name="Google Shape;81;gf7ebc88dbe_0_88"/>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50000"/>
              </a:lnSpc>
              <a:spcBef>
                <a:spcPts val="1000"/>
              </a:spcBef>
              <a:spcAft>
                <a:spcPts val="0"/>
              </a:spcAft>
              <a:buClr>
                <a:srgbClr val="000000"/>
              </a:buClr>
              <a:buSzPts val="2600"/>
              <a:buChar char="●"/>
            </a:pPr>
            <a:r>
              <a:rPr lang="en-GB" sz="2600">
                <a:solidFill>
                  <a:srgbClr val="000000"/>
                </a:solidFill>
              </a:rPr>
              <a:t>Learn the difference between Data mining (DM) and Machine learning (ML).</a:t>
            </a:r>
            <a:endParaRPr sz="2600">
              <a:solidFill>
                <a:srgbClr val="000000"/>
              </a:solidFill>
            </a:endParaRPr>
          </a:p>
          <a:p>
            <a:pPr indent="-393700" lvl="0" marL="457200" rtl="0" algn="l">
              <a:lnSpc>
                <a:spcPct val="150000"/>
              </a:lnSpc>
              <a:spcBef>
                <a:spcPts val="1000"/>
              </a:spcBef>
              <a:spcAft>
                <a:spcPts val="0"/>
              </a:spcAft>
              <a:buClr>
                <a:srgbClr val="000000"/>
              </a:buClr>
              <a:buSzPts val="2600"/>
              <a:buChar char="●"/>
            </a:pPr>
            <a:r>
              <a:rPr lang="en-GB" sz="2600">
                <a:solidFill>
                  <a:srgbClr val="000000"/>
                </a:solidFill>
              </a:rPr>
              <a:t>Identify the Importance of Data mining and Machine Learning.</a:t>
            </a:r>
            <a:endParaRPr sz="2600">
              <a:solidFill>
                <a:srgbClr val="000000"/>
              </a:solidFill>
            </a:endParaRPr>
          </a:p>
          <a:p>
            <a:pPr indent="-393700" lvl="0" marL="457200" rtl="0" algn="l">
              <a:lnSpc>
                <a:spcPct val="150000"/>
              </a:lnSpc>
              <a:spcBef>
                <a:spcPts val="1000"/>
              </a:spcBef>
              <a:spcAft>
                <a:spcPts val="0"/>
              </a:spcAft>
              <a:buClr>
                <a:srgbClr val="000000"/>
              </a:buClr>
              <a:buSzPts val="2600"/>
              <a:buChar char="●"/>
            </a:pPr>
            <a:r>
              <a:rPr lang="en-GB" sz="2600">
                <a:solidFill>
                  <a:srgbClr val="000000"/>
                </a:solidFill>
              </a:rPr>
              <a:t>Introduce to Jupyter Notebook and other Data Mining tools</a:t>
            </a:r>
            <a:endParaRPr sz="2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953b794893_1_37"/>
          <p:cNvSpPr txBox="1"/>
          <p:nvPr>
            <p:ph type="title"/>
          </p:nvPr>
        </p:nvSpPr>
        <p:spPr>
          <a:xfrm>
            <a:off x="207700" y="276172"/>
            <a:ext cx="11144400" cy="6999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PANDAS</a:t>
            </a:r>
            <a:endParaRPr/>
          </a:p>
        </p:txBody>
      </p:sp>
      <p:sp>
        <p:nvSpPr>
          <p:cNvPr id="249" name="Google Shape;249;g953b794893_1_37"/>
          <p:cNvSpPr txBox="1"/>
          <p:nvPr>
            <p:ph idx="1" type="body"/>
          </p:nvPr>
        </p:nvSpPr>
        <p:spPr>
          <a:xfrm>
            <a:off x="338200" y="1538375"/>
            <a:ext cx="66885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15000"/>
              </a:lnSpc>
              <a:spcBef>
                <a:spcPts val="1000"/>
              </a:spcBef>
              <a:spcAft>
                <a:spcPts val="0"/>
              </a:spcAft>
              <a:buClr>
                <a:srgbClr val="000000"/>
              </a:buClr>
              <a:buSzPts val="2400"/>
              <a:buChar char="●"/>
            </a:pPr>
            <a:r>
              <a:rPr b="1" lang="en-GB">
                <a:solidFill>
                  <a:srgbClr val="000000"/>
                </a:solidFill>
              </a:rPr>
              <a:t>Website:</a:t>
            </a:r>
            <a:endParaRPr b="1">
              <a:solidFill>
                <a:srgbClr val="000000"/>
              </a:solidFill>
            </a:endParaRPr>
          </a:p>
          <a:p>
            <a:pPr indent="-355600" lvl="1" marL="914400" rtl="0" algn="l">
              <a:lnSpc>
                <a:spcPct val="115000"/>
              </a:lnSpc>
              <a:spcBef>
                <a:spcPts val="500"/>
              </a:spcBef>
              <a:spcAft>
                <a:spcPts val="0"/>
              </a:spcAft>
              <a:buSzPts val="2000"/>
              <a:buChar char="○"/>
            </a:pPr>
            <a:r>
              <a:rPr lang="en-GB" u="sng">
                <a:solidFill>
                  <a:schemeClr val="hlink"/>
                </a:solidFill>
                <a:hlinkClick r:id="rId3"/>
              </a:rPr>
              <a:t>https://pandas.pydata.org/</a:t>
            </a:r>
            <a:endParaRPr/>
          </a:p>
          <a:p>
            <a:pPr indent="-355600" lvl="1" marL="914400" rtl="0" algn="l">
              <a:lnSpc>
                <a:spcPct val="115000"/>
              </a:lnSpc>
              <a:spcBef>
                <a:spcPts val="500"/>
              </a:spcBef>
              <a:spcAft>
                <a:spcPts val="0"/>
              </a:spcAft>
              <a:buSzPts val="2000"/>
              <a:buChar char="○"/>
            </a:pPr>
            <a:r>
              <a:rPr lang="en-GB" u="sng">
                <a:solidFill>
                  <a:schemeClr val="hlink"/>
                </a:solidFill>
                <a:hlinkClick r:id="rId4"/>
              </a:rPr>
              <a:t>https://pandas.pydata.org/pandas-docs/stable/</a:t>
            </a:r>
            <a:endParaRPr/>
          </a:p>
          <a:p>
            <a:pPr indent="-381000" lvl="0" marL="457200" rtl="0" algn="l">
              <a:lnSpc>
                <a:spcPct val="115000"/>
              </a:lnSpc>
              <a:spcBef>
                <a:spcPts val="1000"/>
              </a:spcBef>
              <a:spcAft>
                <a:spcPts val="0"/>
              </a:spcAft>
              <a:buClr>
                <a:srgbClr val="000000"/>
              </a:buClr>
              <a:buSzPts val="2400"/>
              <a:buChar char="●"/>
            </a:pPr>
            <a:r>
              <a:rPr lang="en-GB">
                <a:solidFill>
                  <a:srgbClr val="000000"/>
                </a:solidFill>
              </a:rPr>
              <a:t>Pandas is used for data manipulation and analysis. </a:t>
            </a:r>
            <a:endParaRPr>
              <a:solidFill>
                <a:srgbClr val="000000"/>
              </a:solidFill>
            </a:endParaRPr>
          </a:p>
          <a:p>
            <a:pPr indent="-381000" lvl="0" marL="457200" rtl="0" algn="l">
              <a:lnSpc>
                <a:spcPct val="115000"/>
              </a:lnSpc>
              <a:spcBef>
                <a:spcPts val="1000"/>
              </a:spcBef>
              <a:spcAft>
                <a:spcPts val="0"/>
              </a:spcAft>
              <a:buClr>
                <a:srgbClr val="000000"/>
              </a:buClr>
              <a:buSzPts val="2400"/>
              <a:buChar char="●"/>
            </a:pPr>
            <a:r>
              <a:rPr lang="en-GB">
                <a:solidFill>
                  <a:srgbClr val="000000"/>
                </a:solidFill>
              </a:rPr>
              <a:t>Data structures and operations for manipulating numerical tables and time series.</a:t>
            </a:r>
            <a:endParaRPr>
              <a:solidFill>
                <a:srgbClr val="000000"/>
              </a:solidFill>
            </a:endParaRPr>
          </a:p>
          <a:p>
            <a:pPr indent="-381000" lvl="0" marL="457200" rtl="0" algn="l">
              <a:lnSpc>
                <a:spcPct val="115000"/>
              </a:lnSpc>
              <a:spcBef>
                <a:spcPts val="1000"/>
              </a:spcBef>
              <a:spcAft>
                <a:spcPts val="0"/>
              </a:spcAft>
              <a:buClr>
                <a:srgbClr val="000000"/>
              </a:buClr>
              <a:buSzPts val="2400"/>
              <a:buChar char="●"/>
            </a:pPr>
            <a:r>
              <a:rPr lang="en-GB">
                <a:solidFill>
                  <a:srgbClr val="000000"/>
                </a:solidFill>
              </a:rPr>
              <a:t>Pandas is the “SQL of Python”.</a:t>
            </a:r>
            <a:endParaRPr>
              <a:solidFill>
                <a:srgbClr val="000000"/>
              </a:solidFill>
            </a:endParaRPr>
          </a:p>
          <a:p>
            <a:pPr indent="-355600" lvl="1" marL="914400" rtl="0" algn="l">
              <a:lnSpc>
                <a:spcPct val="115000"/>
              </a:lnSpc>
              <a:spcBef>
                <a:spcPts val="500"/>
              </a:spcBef>
              <a:spcAft>
                <a:spcPts val="0"/>
              </a:spcAft>
              <a:buClr>
                <a:srgbClr val="000000"/>
              </a:buClr>
              <a:buSzPts val="2000"/>
              <a:buChar char="○"/>
            </a:pPr>
            <a:r>
              <a:rPr lang="en-GB">
                <a:solidFill>
                  <a:srgbClr val="000000"/>
                </a:solidFill>
              </a:rPr>
              <a:t>load data into data frames, select columns, filter for specific values, group by values, run functions (sum, mean, median, min, max, etc.), merge dataframes and create multidimensional data-tables.</a:t>
            </a:r>
            <a:endParaRPr>
              <a:solidFill>
                <a:srgbClr val="000000"/>
              </a:solidFill>
            </a:endParaRPr>
          </a:p>
        </p:txBody>
      </p:sp>
      <p:pic>
        <p:nvPicPr>
          <p:cNvPr id="250" name="Google Shape;250;g953b794893_1_37"/>
          <p:cNvPicPr preferRelativeResize="0"/>
          <p:nvPr/>
        </p:nvPicPr>
        <p:blipFill rotWithShape="1">
          <a:blip r:embed="rId5">
            <a:alphaModFix/>
          </a:blip>
          <a:srcRect b="0" l="0" r="0" t="0"/>
          <a:stretch/>
        </p:blipFill>
        <p:spPr>
          <a:xfrm>
            <a:off x="7202499" y="1267299"/>
            <a:ext cx="4675200" cy="974000"/>
          </a:xfrm>
          <a:prstGeom prst="rect">
            <a:avLst/>
          </a:prstGeom>
          <a:noFill/>
          <a:ln>
            <a:noFill/>
          </a:ln>
        </p:spPr>
      </p:pic>
      <p:pic>
        <p:nvPicPr>
          <p:cNvPr id="251" name="Google Shape;251;g953b794893_1_37"/>
          <p:cNvPicPr preferRelativeResize="0"/>
          <p:nvPr/>
        </p:nvPicPr>
        <p:blipFill rotWithShape="1">
          <a:blip r:embed="rId6">
            <a:alphaModFix/>
          </a:blip>
          <a:srcRect b="0" l="0" r="0" t="0"/>
          <a:stretch/>
        </p:blipFill>
        <p:spPr>
          <a:xfrm>
            <a:off x="7333168" y="2653168"/>
            <a:ext cx="4544528" cy="18981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953b794893_1_44"/>
          <p:cNvSpPr txBox="1"/>
          <p:nvPr>
            <p:ph type="title"/>
          </p:nvPr>
        </p:nvSpPr>
        <p:spPr>
          <a:xfrm>
            <a:off x="376473" y="192142"/>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MATPLOTLIB</a:t>
            </a:r>
            <a:endParaRPr/>
          </a:p>
        </p:txBody>
      </p:sp>
      <p:sp>
        <p:nvSpPr>
          <p:cNvPr id="257" name="Google Shape;257;g953b794893_1_44"/>
          <p:cNvSpPr txBox="1"/>
          <p:nvPr>
            <p:ph idx="1" type="body"/>
          </p:nvPr>
        </p:nvSpPr>
        <p:spPr>
          <a:xfrm>
            <a:off x="376470" y="1504650"/>
            <a:ext cx="59676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b="1" lang="en-GB">
                <a:solidFill>
                  <a:srgbClr val="000000"/>
                </a:solidFill>
              </a:rPr>
              <a:t>Website:</a:t>
            </a:r>
            <a:r>
              <a:rPr lang="en-GB"/>
              <a:t> </a:t>
            </a:r>
            <a:r>
              <a:rPr lang="en-GB" u="sng">
                <a:solidFill>
                  <a:schemeClr val="hlink"/>
                </a:solidFill>
                <a:hlinkClick r:id="rId3"/>
              </a:rPr>
              <a:t>https://matplotlib.org</a:t>
            </a:r>
            <a:endParaRPr/>
          </a:p>
          <a:p>
            <a:pPr indent="-381000" lvl="0" marL="457200" rtl="0" algn="l">
              <a:lnSpc>
                <a:spcPct val="150000"/>
              </a:lnSpc>
              <a:spcBef>
                <a:spcPts val="1000"/>
              </a:spcBef>
              <a:spcAft>
                <a:spcPts val="0"/>
              </a:spcAft>
              <a:buClr>
                <a:srgbClr val="000000"/>
              </a:buClr>
              <a:buSzPts val="2400"/>
              <a:buChar char="●"/>
            </a:pPr>
            <a:r>
              <a:rPr lang="en-GB">
                <a:solidFill>
                  <a:srgbClr val="000000"/>
                </a:solidFill>
              </a:rPr>
              <a:t>Matplotlib is a plotting library for the Python programming language and its numerical mathematics extension NumPy.</a:t>
            </a:r>
            <a:endParaRPr>
              <a:solidFill>
                <a:srgbClr val="000000"/>
              </a:solidFill>
            </a:endParaRPr>
          </a:p>
          <a:p>
            <a:pPr indent="0" lvl="0" marL="457200" rtl="0" algn="l">
              <a:lnSpc>
                <a:spcPct val="150000"/>
              </a:lnSpc>
              <a:spcBef>
                <a:spcPts val="1000"/>
              </a:spcBef>
              <a:spcAft>
                <a:spcPts val="0"/>
              </a:spcAft>
              <a:buSzPts val="2400"/>
              <a:buNone/>
            </a:pPr>
            <a:r>
              <a:t/>
            </a:r>
            <a:endParaRPr/>
          </a:p>
        </p:txBody>
      </p:sp>
      <p:pic>
        <p:nvPicPr>
          <p:cNvPr id="258" name="Google Shape;258;g953b794893_1_44"/>
          <p:cNvPicPr preferRelativeResize="0"/>
          <p:nvPr/>
        </p:nvPicPr>
        <p:blipFill rotWithShape="1">
          <a:blip r:embed="rId4">
            <a:alphaModFix/>
          </a:blip>
          <a:srcRect b="0" l="0" r="0" t="0"/>
          <a:stretch/>
        </p:blipFill>
        <p:spPr>
          <a:xfrm>
            <a:off x="6737425" y="1615916"/>
            <a:ext cx="4860175" cy="3221131"/>
          </a:xfrm>
          <a:prstGeom prst="rect">
            <a:avLst/>
          </a:prstGeom>
          <a:noFill/>
          <a:ln>
            <a:noFill/>
          </a:ln>
        </p:spPr>
      </p:pic>
      <p:pic>
        <p:nvPicPr>
          <p:cNvPr id="259" name="Google Shape;259;g953b794893_1_44"/>
          <p:cNvPicPr preferRelativeResize="0"/>
          <p:nvPr/>
        </p:nvPicPr>
        <p:blipFill rotWithShape="1">
          <a:blip r:embed="rId5">
            <a:alphaModFix/>
          </a:blip>
          <a:srcRect b="0" l="0" r="0" t="0"/>
          <a:stretch/>
        </p:blipFill>
        <p:spPr>
          <a:xfrm>
            <a:off x="5689823" y="742437"/>
            <a:ext cx="3259542" cy="951691"/>
          </a:xfrm>
          <a:prstGeom prst="rect">
            <a:avLst/>
          </a:prstGeom>
          <a:noFill/>
          <a:ln>
            <a:noFill/>
          </a:ln>
        </p:spPr>
      </p:pic>
      <p:pic>
        <p:nvPicPr>
          <p:cNvPr id="260" name="Google Shape;260;g953b794893_1_44"/>
          <p:cNvPicPr preferRelativeResize="0"/>
          <p:nvPr/>
        </p:nvPicPr>
        <p:blipFill rotWithShape="1">
          <a:blip r:embed="rId6">
            <a:alphaModFix/>
          </a:blip>
          <a:srcRect b="0" l="0" r="0" t="0"/>
          <a:stretch/>
        </p:blipFill>
        <p:spPr>
          <a:xfrm>
            <a:off x="5689815" y="4967540"/>
            <a:ext cx="5278134" cy="171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953b794893_1_52"/>
          <p:cNvSpPr txBox="1"/>
          <p:nvPr>
            <p:ph type="title"/>
          </p:nvPr>
        </p:nvSpPr>
        <p:spPr>
          <a:xfrm>
            <a:off x="483873" y="560367"/>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SCIKIT-LEARN</a:t>
            </a:r>
            <a:endParaRPr/>
          </a:p>
        </p:txBody>
      </p:sp>
      <p:sp>
        <p:nvSpPr>
          <p:cNvPr id="266" name="Google Shape;266;g953b794893_1_52"/>
          <p:cNvSpPr txBox="1"/>
          <p:nvPr>
            <p:ph idx="1" type="body"/>
          </p:nvPr>
        </p:nvSpPr>
        <p:spPr>
          <a:xfrm>
            <a:off x="491620" y="1708350"/>
            <a:ext cx="57066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b="1" lang="en-GB">
                <a:solidFill>
                  <a:srgbClr val="000000"/>
                </a:solidFill>
              </a:rPr>
              <a:t>Website:</a:t>
            </a:r>
            <a:r>
              <a:rPr lang="en-GB"/>
              <a:t> </a:t>
            </a:r>
            <a:r>
              <a:rPr lang="en-GB" u="sng">
                <a:solidFill>
                  <a:schemeClr val="hlink"/>
                </a:solidFill>
                <a:hlinkClick r:id="rId3"/>
              </a:rPr>
              <a:t>https://scikit-learn.org/</a:t>
            </a:r>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Includes: regression methods, classification methods, and clustering, as well as model validation and model selection, dimensionality reduction and feature extraction.</a:t>
            </a:r>
            <a:endParaRPr>
              <a:solidFill>
                <a:srgbClr val="000000"/>
              </a:solidFill>
            </a:endParaRPr>
          </a:p>
          <a:p>
            <a:pPr indent="0" lvl="0" marL="457200" rtl="0" algn="l">
              <a:lnSpc>
                <a:spcPct val="150000"/>
              </a:lnSpc>
              <a:spcBef>
                <a:spcPts val="960"/>
              </a:spcBef>
              <a:spcAft>
                <a:spcPts val="0"/>
              </a:spcAft>
              <a:buSzPts val="2400"/>
              <a:buNone/>
            </a:pPr>
            <a:r>
              <a:t/>
            </a:r>
            <a:endParaRPr/>
          </a:p>
        </p:txBody>
      </p:sp>
      <p:pic>
        <p:nvPicPr>
          <p:cNvPr id="267" name="Google Shape;267;g953b794893_1_52"/>
          <p:cNvPicPr preferRelativeResize="0"/>
          <p:nvPr/>
        </p:nvPicPr>
        <p:blipFill rotWithShape="1">
          <a:blip r:embed="rId4">
            <a:alphaModFix/>
          </a:blip>
          <a:srcRect b="0" l="0" r="0" t="0"/>
          <a:stretch/>
        </p:blipFill>
        <p:spPr>
          <a:xfrm>
            <a:off x="7141896" y="295613"/>
            <a:ext cx="3581400" cy="1276350"/>
          </a:xfrm>
          <a:prstGeom prst="rect">
            <a:avLst/>
          </a:prstGeom>
          <a:noFill/>
          <a:ln>
            <a:noFill/>
          </a:ln>
        </p:spPr>
      </p:pic>
      <p:pic>
        <p:nvPicPr>
          <p:cNvPr id="268" name="Google Shape;268;g953b794893_1_52"/>
          <p:cNvPicPr preferRelativeResize="0"/>
          <p:nvPr/>
        </p:nvPicPr>
        <p:blipFill rotWithShape="1">
          <a:blip r:embed="rId5">
            <a:alphaModFix/>
          </a:blip>
          <a:srcRect b="0" l="0" r="0" t="0"/>
          <a:stretch/>
        </p:blipFill>
        <p:spPr>
          <a:xfrm>
            <a:off x="6501281" y="1700420"/>
            <a:ext cx="5039888" cy="3142211"/>
          </a:xfrm>
          <a:prstGeom prst="rect">
            <a:avLst/>
          </a:prstGeom>
          <a:noFill/>
          <a:ln>
            <a:noFill/>
          </a:ln>
        </p:spPr>
      </p:pic>
      <p:pic>
        <p:nvPicPr>
          <p:cNvPr id="269" name="Google Shape;269;g953b794893_1_52"/>
          <p:cNvPicPr preferRelativeResize="0"/>
          <p:nvPr/>
        </p:nvPicPr>
        <p:blipFill rotWithShape="1">
          <a:blip r:embed="rId6">
            <a:alphaModFix/>
          </a:blip>
          <a:srcRect b="0" l="0" r="0" t="0"/>
          <a:stretch/>
        </p:blipFill>
        <p:spPr>
          <a:xfrm>
            <a:off x="6554082" y="4971069"/>
            <a:ext cx="4934296" cy="16576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953b794893_1_60"/>
          <p:cNvSpPr txBox="1"/>
          <p:nvPr>
            <p:ph type="title"/>
          </p:nvPr>
        </p:nvSpPr>
        <p:spPr>
          <a:xfrm>
            <a:off x="284423" y="203817"/>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SCIPY</a:t>
            </a:r>
            <a:endParaRPr/>
          </a:p>
        </p:txBody>
      </p:sp>
      <p:sp>
        <p:nvSpPr>
          <p:cNvPr id="275" name="Google Shape;275;g953b794893_1_60"/>
          <p:cNvSpPr txBox="1"/>
          <p:nvPr>
            <p:ph idx="1" type="body"/>
          </p:nvPr>
        </p:nvSpPr>
        <p:spPr>
          <a:xfrm>
            <a:off x="361150" y="1580275"/>
            <a:ext cx="5821800" cy="3510900"/>
          </a:xfrm>
          <a:prstGeom prst="rect">
            <a:avLst/>
          </a:prstGeom>
          <a:noFill/>
          <a:ln>
            <a:noFill/>
          </a:ln>
        </p:spPr>
        <p:txBody>
          <a:bodyPr anchorCtr="0" anchor="ctr"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b="1" lang="en-GB">
                <a:solidFill>
                  <a:srgbClr val="000000"/>
                </a:solidFill>
              </a:rPr>
              <a:t>Website:</a:t>
            </a:r>
            <a:r>
              <a:rPr lang="en-GB"/>
              <a:t> </a:t>
            </a:r>
            <a:r>
              <a:rPr lang="en-GB" u="sng">
                <a:solidFill>
                  <a:schemeClr val="hlink"/>
                </a:solidFill>
                <a:hlinkClick r:id="rId3"/>
              </a:rPr>
              <a:t>https://www.scipy.org/</a:t>
            </a:r>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Scipy provides the core mathematical methods to do the complex machine learning processes in Scikit-learn.</a:t>
            </a:r>
            <a:endParaRPr>
              <a:solidFill>
                <a:srgbClr val="000000"/>
              </a:solidFill>
            </a:endParaRPr>
          </a:p>
        </p:txBody>
      </p:sp>
      <p:pic>
        <p:nvPicPr>
          <p:cNvPr id="276" name="Google Shape;276;g953b794893_1_60"/>
          <p:cNvPicPr preferRelativeResize="0"/>
          <p:nvPr/>
        </p:nvPicPr>
        <p:blipFill rotWithShape="1">
          <a:blip r:embed="rId4">
            <a:alphaModFix/>
          </a:blip>
          <a:srcRect b="0" l="0" r="0" t="0"/>
          <a:stretch/>
        </p:blipFill>
        <p:spPr>
          <a:xfrm>
            <a:off x="7636433" y="1340521"/>
            <a:ext cx="2855190" cy="1134428"/>
          </a:xfrm>
          <a:prstGeom prst="rect">
            <a:avLst/>
          </a:prstGeom>
          <a:noFill/>
          <a:ln>
            <a:noFill/>
          </a:ln>
        </p:spPr>
      </p:pic>
      <p:pic>
        <p:nvPicPr>
          <p:cNvPr id="277" name="Google Shape;277;g953b794893_1_60"/>
          <p:cNvPicPr preferRelativeResize="0"/>
          <p:nvPr/>
        </p:nvPicPr>
        <p:blipFill rotWithShape="1">
          <a:blip r:embed="rId5">
            <a:alphaModFix/>
          </a:blip>
          <a:srcRect b="0" l="0" r="0" t="0"/>
          <a:stretch/>
        </p:blipFill>
        <p:spPr>
          <a:xfrm>
            <a:off x="6350662" y="2725849"/>
            <a:ext cx="5426726" cy="33776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96864bd543_0_22"/>
          <p:cNvSpPr txBox="1"/>
          <p:nvPr>
            <p:ph type="title"/>
          </p:nvPr>
        </p:nvSpPr>
        <p:spPr>
          <a:xfrm>
            <a:off x="1956725" y="2508850"/>
            <a:ext cx="8675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Other ML/ DM Softwares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953b794893_1_67"/>
          <p:cNvSpPr txBox="1"/>
          <p:nvPr>
            <p:ph type="title"/>
          </p:nvPr>
        </p:nvSpPr>
        <p:spPr>
          <a:xfrm>
            <a:off x="315098" y="123917"/>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WEKA</a:t>
            </a:r>
            <a:endParaRPr/>
          </a:p>
        </p:txBody>
      </p:sp>
      <p:sp>
        <p:nvSpPr>
          <p:cNvPr id="289" name="Google Shape;289;g953b794893_1_67"/>
          <p:cNvSpPr txBox="1"/>
          <p:nvPr>
            <p:ph idx="1" type="body"/>
          </p:nvPr>
        </p:nvSpPr>
        <p:spPr>
          <a:xfrm>
            <a:off x="315100" y="1416850"/>
            <a:ext cx="73635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b="1" lang="en-GB"/>
              <a:t>Website</a:t>
            </a:r>
            <a:r>
              <a:rPr lang="en-GB"/>
              <a:t>: </a:t>
            </a:r>
            <a:r>
              <a:rPr lang="en-GB" u="sng">
                <a:solidFill>
                  <a:schemeClr val="hlink"/>
                </a:solidFill>
                <a:hlinkClick r:id="rId3"/>
              </a:rPr>
              <a:t>https://www.cs.waikato.ac.nz/~ml/weka/index.html</a:t>
            </a:r>
            <a:endParaRPr b="1"/>
          </a:p>
          <a:p>
            <a:pPr indent="-381000" lvl="0" marL="457200" rtl="0" algn="l">
              <a:lnSpc>
                <a:spcPct val="115000"/>
              </a:lnSpc>
              <a:spcBef>
                <a:spcPts val="0"/>
              </a:spcBef>
              <a:spcAft>
                <a:spcPts val="0"/>
              </a:spcAft>
              <a:buClr>
                <a:srgbClr val="000000"/>
              </a:buClr>
              <a:buSzPts val="2400"/>
              <a:buChar char="●"/>
            </a:pPr>
            <a:r>
              <a:rPr lang="en-GB">
                <a:solidFill>
                  <a:srgbClr val="000000"/>
                </a:solidFill>
              </a:rPr>
              <a:t>collection of machine learning algorithms for data mining tasks. </a:t>
            </a:r>
            <a:endParaRPr>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a:solidFill>
                  <a:srgbClr val="000000"/>
                </a:solidFill>
              </a:rPr>
              <a:t>The algorithms can either be applied directly to a dataset or called from your own Java code. </a:t>
            </a:r>
            <a:endParaRPr>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a:solidFill>
                  <a:srgbClr val="000000"/>
                </a:solidFill>
              </a:rPr>
              <a:t>Contains </a:t>
            </a:r>
            <a:r>
              <a:rPr b="1" lang="en-GB">
                <a:solidFill>
                  <a:srgbClr val="000000"/>
                </a:solidFill>
              </a:rPr>
              <a:t>tools</a:t>
            </a:r>
            <a:r>
              <a:rPr lang="en-GB">
                <a:solidFill>
                  <a:srgbClr val="000000"/>
                </a:solidFill>
              </a:rPr>
              <a:t> for data pre-processing, classification, regression, clustering, association rules, and visualization</a:t>
            </a:r>
            <a:endParaRPr>
              <a:solidFill>
                <a:srgbClr val="000000"/>
              </a:solidFill>
            </a:endParaRPr>
          </a:p>
        </p:txBody>
      </p:sp>
      <p:pic>
        <p:nvPicPr>
          <p:cNvPr id="290" name="Google Shape;290;g953b794893_1_67"/>
          <p:cNvPicPr preferRelativeResize="0"/>
          <p:nvPr/>
        </p:nvPicPr>
        <p:blipFill rotWithShape="1">
          <a:blip r:embed="rId4">
            <a:alphaModFix/>
          </a:blip>
          <a:srcRect b="0" l="0" r="0" t="0"/>
          <a:stretch/>
        </p:blipFill>
        <p:spPr>
          <a:xfrm>
            <a:off x="7752486" y="4009722"/>
            <a:ext cx="3294879" cy="2464724"/>
          </a:xfrm>
          <a:prstGeom prst="rect">
            <a:avLst/>
          </a:prstGeom>
          <a:noFill/>
          <a:ln>
            <a:noFill/>
          </a:ln>
        </p:spPr>
      </p:pic>
      <p:pic>
        <p:nvPicPr>
          <p:cNvPr id="291" name="Google Shape;291;g953b794893_1_67"/>
          <p:cNvPicPr preferRelativeResize="0"/>
          <p:nvPr/>
        </p:nvPicPr>
        <p:blipFill rotWithShape="1">
          <a:blip r:embed="rId5">
            <a:alphaModFix/>
          </a:blip>
          <a:srcRect b="0" l="0" r="0" t="0"/>
          <a:stretch/>
        </p:blipFill>
        <p:spPr>
          <a:xfrm>
            <a:off x="7338233" y="123927"/>
            <a:ext cx="2038350" cy="2038350"/>
          </a:xfrm>
          <a:prstGeom prst="rect">
            <a:avLst/>
          </a:prstGeom>
          <a:noFill/>
          <a:ln>
            <a:noFill/>
          </a:ln>
        </p:spPr>
      </p:pic>
      <p:pic>
        <p:nvPicPr>
          <p:cNvPr id="292" name="Google Shape;292;g953b794893_1_67"/>
          <p:cNvPicPr preferRelativeResize="0"/>
          <p:nvPr/>
        </p:nvPicPr>
        <p:blipFill rotWithShape="1">
          <a:blip r:embed="rId6">
            <a:alphaModFix/>
          </a:blip>
          <a:srcRect b="0" l="0" r="0" t="0"/>
          <a:stretch/>
        </p:blipFill>
        <p:spPr>
          <a:xfrm>
            <a:off x="8450829" y="1663866"/>
            <a:ext cx="3008678" cy="21018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953b794893_1_75"/>
          <p:cNvSpPr txBox="1"/>
          <p:nvPr>
            <p:ph type="title"/>
          </p:nvPr>
        </p:nvSpPr>
        <p:spPr>
          <a:xfrm>
            <a:off x="418473" y="268867"/>
            <a:ext cx="11144400" cy="1136700"/>
          </a:xfrm>
          <a:prstGeom prst="rect">
            <a:avLst/>
          </a:prstGeom>
          <a:noFill/>
          <a:ln>
            <a:noFill/>
          </a:ln>
        </p:spPr>
        <p:txBody>
          <a:bodyPr anchorCtr="0" anchor="b" bIns="45700" lIns="91425" spcFirstLastPara="1" rIns="91425" wrap="square" tIns="45700">
            <a:noAutofit/>
          </a:bodyPr>
          <a:lstStyle/>
          <a:p>
            <a:pPr indent="0" lvl="0" marL="0" rtl="0" algn="l">
              <a:lnSpc>
                <a:spcPct val="81818"/>
              </a:lnSpc>
              <a:spcBef>
                <a:spcPts val="0"/>
              </a:spcBef>
              <a:spcAft>
                <a:spcPts val="0"/>
              </a:spcAft>
              <a:buClr>
                <a:schemeClr val="lt1"/>
              </a:buClr>
              <a:buSzPts val="2800"/>
              <a:buFont typeface="Gill Sans"/>
              <a:buNone/>
            </a:pPr>
            <a:r>
              <a:rPr lang="en-GB"/>
              <a:t>KNIME</a:t>
            </a:r>
            <a:endParaRPr/>
          </a:p>
        </p:txBody>
      </p:sp>
      <p:sp>
        <p:nvSpPr>
          <p:cNvPr id="298" name="Google Shape;298;g953b794893_1_75"/>
          <p:cNvSpPr txBox="1"/>
          <p:nvPr>
            <p:ph idx="1" type="body"/>
          </p:nvPr>
        </p:nvSpPr>
        <p:spPr>
          <a:xfrm>
            <a:off x="491620" y="1708350"/>
            <a:ext cx="5783400" cy="4425600"/>
          </a:xfrm>
          <a:prstGeom prst="rect">
            <a:avLst/>
          </a:prstGeom>
          <a:noFill/>
          <a:ln>
            <a:noFill/>
          </a:ln>
        </p:spPr>
        <p:txBody>
          <a:bodyPr anchorCtr="0" anchor="ctr"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b="1" lang="en-GB">
                <a:solidFill>
                  <a:srgbClr val="000000"/>
                </a:solidFill>
              </a:rPr>
              <a:t>Website:</a:t>
            </a:r>
            <a:r>
              <a:rPr lang="en-GB"/>
              <a:t> </a:t>
            </a:r>
            <a:r>
              <a:rPr lang="en-GB" u="sng">
                <a:solidFill>
                  <a:schemeClr val="hlink"/>
                </a:solidFill>
                <a:hlinkClick r:id="rId3"/>
              </a:rPr>
              <a:t>https://www.knime.com/</a:t>
            </a:r>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is a free and open-source data analytics, reporting and integration platform. </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KNIME integrates various components for machine learning and data mining through its modular data pipelining concept.</a:t>
            </a:r>
            <a:endParaRPr>
              <a:solidFill>
                <a:srgbClr val="000000"/>
              </a:solidFill>
            </a:endParaRPr>
          </a:p>
        </p:txBody>
      </p:sp>
      <p:pic>
        <p:nvPicPr>
          <p:cNvPr id="299" name="Google Shape;299;g953b794893_1_75"/>
          <p:cNvPicPr preferRelativeResize="0"/>
          <p:nvPr/>
        </p:nvPicPr>
        <p:blipFill rotWithShape="1">
          <a:blip r:embed="rId4">
            <a:alphaModFix/>
          </a:blip>
          <a:srcRect b="0" l="0" r="0" t="0"/>
          <a:stretch/>
        </p:blipFill>
        <p:spPr>
          <a:xfrm>
            <a:off x="7182043" y="2880359"/>
            <a:ext cx="1889765" cy="1097282"/>
          </a:xfrm>
          <a:prstGeom prst="rect">
            <a:avLst/>
          </a:prstGeom>
          <a:noFill/>
          <a:ln>
            <a:noFill/>
          </a:ln>
        </p:spPr>
      </p:pic>
      <p:pic>
        <p:nvPicPr>
          <p:cNvPr id="300" name="Google Shape;300;g953b794893_1_75"/>
          <p:cNvPicPr preferRelativeResize="0"/>
          <p:nvPr/>
        </p:nvPicPr>
        <p:blipFill rotWithShape="1">
          <a:blip r:embed="rId5">
            <a:alphaModFix/>
          </a:blip>
          <a:srcRect b="0" l="0" r="0" t="0"/>
          <a:stretch/>
        </p:blipFill>
        <p:spPr>
          <a:xfrm>
            <a:off x="7681068" y="560377"/>
            <a:ext cx="4300103" cy="2866735"/>
          </a:xfrm>
          <a:prstGeom prst="rect">
            <a:avLst/>
          </a:prstGeom>
          <a:noFill/>
          <a:ln>
            <a:noFill/>
          </a:ln>
        </p:spPr>
      </p:pic>
      <p:pic>
        <p:nvPicPr>
          <p:cNvPr id="301" name="Google Shape;301;g953b794893_1_75"/>
          <p:cNvPicPr preferRelativeResize="0"/>
          <p:nvPr/>
        </p:nvPicPr>
        <p:blipFill rotWithShape="1">
          <a:blip r:embed="rId6">
            <a:alphaModFix/>
          </a:blip>
          <a:srcRect b="0" l="0" r="0" t="0"/>
          <a:stretch/>
        </p:blipFill>
        <p:spPr>
          <a:xfrm>
            <a:off x="7182062" y="4022092"/>
            <a:ext cx="4380810" cy="27227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96864bd543_0_2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Reading for this week</a:t>
            </a:r>
            <a:endParaRPr/>
          </a:p>
        </p:txBody>
      </p:sp>
      <p:sp>
        <p:nvSpPr>
          <p:cNvPr id="308" name="Google Shape;308;g96864bd543_0_28"/>
          <p:cNvSpPr txBox="1"/>
          <p:nvPr>
            <p:ph idx="1" type="body"/>
          </p:nvPr>
        </p:nvSpPr>
        <p:spPr>
          <a:xfrm>
            <a:off x="3606097" y="1697075"/>
            <a:ext cx="7946700" cy="44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2400"/>
              <a:buNone/>
            </a:pPr>
            <a:r>
              <a:rPr b="1" lang="en-GB" sz="2600">
                <a:solidFill>
                  <a:srgbClr val="000000"/>
                </a:solidFill>
              </a:rPr>
              <a:t>Chapter 1:</a:t>
            </a:r>
            <a:endParaRPr>
              <a:solidFill>
                <a:srgbClr val="000000"/>
              </a:solidFill>
            </a:endParaRPr>
          </a:p>
          <a:p>
            <a:pPr indent="0" lvl="0" marL="0" rtl="0" algn="l">
              <a:lnSpc>
                <a:spcPct val="115000"/>
              </a:lnSpc>
              <a:spcBef>
                <a:spcPts val="1000"/>
              </a:spcBef>
              <a:spcAft>
                <a:spcPts val="0"/>
              </a:spcAft>
              <a:buSzPts val="2400"/>
              <a:buNone/>
            </a:pPr>
            <a:r>
              <a:rPr lang="en-GB">
                <a:solidFill>
                  <a:srgbClr val="000000"/>
                </a:solidFill>
              </a:rPr>
              <a:t>1.1 Data Mining and Machine Learning</a:t>
            </a:r>
            <a:endParaRPr>
              <a:solidFill>
                <a:srgbClr val="000000"/>
              </a:solidFill>
            </a:endParaRPr>
          </a:p>
          <a:p>
            <a:pPr indent="-330200" lvl="0" marL="457200" rtl="0" algn="l">
              <a:lnSpc>
                <a:spcPct val="115000"/>
              </a:lnSpc>
              <a:spcBef>
                <a:spcPts val="1000"/>
              </a:spcBef>
              <a:spcAft>
                <a:spcPts val="0"/>
              </a:spcAft>
              <a:buClr>
                <a:srgbClr val="000000"/>
              </a:buClr>
              <a:buSzPts val="1600"/>
              <a:buChar char="❏"/>
            </a:pPr>
            <a:r>
              <a:rPr lang="en-GB">
                <a:solidFill>
                  <a:srgbClr val="000000"/>
                </a:solidFill>
              </a:rPr>
              <a:t>Machine Learning</a:t>
            </a:r>
            <a:endParaRPr>
              <a:solidFill>
                <a:srgbClr val="000000"/>
              </a:solidFill>
            </a:endParaRPr>
          </a:p>
          <a:p>
            <a:pPr indent="-330200" lvl="0" marL="457200" rtl="0" algn="l">
              <a:lnSpc>
                <a:spcPct val="115000"/>
              </a:lnSpc>
              <a:spcBef>
                <a:spcPts val="0"/>
              </a:spcBef>
              <a:spcAft>
                <a:spcPts val="0"/>
              </a:spcAft>
              <a:buClr>
                <a:srgbClr val="000000"/>
              </a:buClr>
              <a:buSzPts val="1600"/>
              <a:buChar char="❏"/>
            </a:pPr>
            <a:r>
              <a:rPr lang="en-GB">
                <a:solidFill>
                  <a:srgbClr val="000000"/>
                </a:solidFill>
              </a:rPr>
              <a:t>Data Mining</a:t>
            </a:r>
            <a:endParaRPr>
              <a:solidFill>
                <a:srgbClr val="000000"/>
              </a:solidFill>
            </a:endParaRPr>
          </a:p>
          <a:p>
            <a:pPr indent="0" lvl="0" marL="0" rtl="0" algn="l">
              <a:lnSpc>
                <a:spcPct val="115000"/>
              </a:lnSpc>
              <a:spcBef>
                <a:spcPts val="1000"/>
              </a:spcBef>
              <a:spcAft>
                <a:spcPts val="0"/>
              </a:spcAft>
              <a:buSzPts val="2400"/>
              <a:buNone/>
            </a:pPr>
            <a:r>
              <a:rPr lang="en-GB">
                <a:solidFill>
                  <a:srgbClr val="000000"/>
                </a:solidFill>
              </a:rPr>
              <a:t>1.2 Simple Examples: The Weather Problem and Others.</a:t>
            </a:r>
            <a:endParaRPr>
              <a:solidFill>
                <a:srgbClr val="000000"/>
              </a:solidFill>
            </a:endParaRPr>
          </a:p>
          <a:p>
            <a:pPr indent="0" lvl="0" marL="0" rtl="0" algn="l">
              <a:lnSpc>
                <a:spcPct val="115000"/>
              </a:lnSpc>
              <a:spcBef>
                <a:spcPts val="1000"/>
              </a:spcBef>
              <a:spcAft>
                <a:spcPts val="0"/>
              </a:spcAft>
              <a:buSzPts val="2400"/>
              <a:buNone/>
            </a:pPr>
            <a:r>
              <a:rPr lang="en-GB">
                <a:solidFill>
                  <a:srgbClr val="000000"/>
                </a:solidFill>
              </a:rPr>
              <a:t>1.4 Machine Learning and Statistics</a:t>
            </a:r>
            <a:endParaRPr>
              <a:solidFill>
                <a:srgbClr val="000000"/>
              </a:solidFill>
            </a:endParaRPr>
          </a:p>
          <a:p>
            <a:pPr indent="0" lvl="0" marL="0" rtl="0" algn="l">
              <a:lnSpc>
                <a:spcPct val="115000"/>
              </a:lnSpc>
              <a:spcBef>
                <a:spcPts val="1000"/>
              </a:spcBef>
              <a:spcAft>
                <a:spcPts val="0"/>
              </a:spcAft>
              <a:buSzPts val="2400"/>
              <a:buNone/>
            </a:pPr>
            <a:r>
              <a:rPr lang="en-GB">
                <a:solidFill>
                  <a:srgbClr val="000000"/>
                </a:solidFill>
              </a:rPr>
              <a:t>1.6 Data Mining and Ethics</a:t>
            </a:r>
            <a:endParaRPr sz="1000">
              <a:solidFill>
                <a:srgbClr val="000000"/>
              </a:solidFill>
              <a:latin typeface="Arial"/>
              <a:ea typeface="Arial"/>
              <a:cs typeface="Arial"/>
              <a:sym typeface="Arial"/>
            </a:endParaRPr>
          </a:p>
          <a:p>
            <a:pPr indent="0" lvl="0" marL="0" rtl="0" algn="l">
              <a:lnSpc>
                <a:spcPct val="115000"/>
              </a:lnSpc>
              <a:spcBef>
                <a:spcPts val="1000"/>
              </a:spcBef>
              <a:spcAft>
                <a:spcPts val="0"/>
              </a:spcAft>
              <a:buSzPts val="2400"/>
              <a:buNone/>
            </a:pPr>
            <a:r>
              <a:t/>
            </a:r>
            <a:endParaRPr>
              <a:solidFill>
                <a:srgbClr val="000000"/>
              </a:solidFill>
            </a:endParaRPr>
          </a:p>
          <a:p>
            <a:pPr indent="0" lvl="0" marL="0" rtl="0" algn="l">
              <a:lnSpc>
                <a:spcPct val="115000"/>
              </a:lnSpc>
              <a:spcBef>
                <a:spcPts val="1000"/>
              </a:spcBef>
              <a:spcAft>
                <a:spcPts val="0"/>
              </a:spcAft>
              <a:buClr>
                <a:schemeClr val="dk1"/>
              </a:buClr>
              <a:buSzPts val="1100"/>
              <a:buFont typeface="Arial"/>
              <a:buNone/>
            </a:pPr>
            <a:r>
              <a:t/>
            </a:r>
            <a:endParaRPr>
              <a:solidFill>
                <a:srgbClr val="000000"/>
              </a:solidFill>
            </a:endParaRPr>
          </a:p>
          <a:p>
            <a:pPr indent="0" lvl="0" marL="0" rtl="0" algn="l">
              <a:lnSpc>
                <a:spcPct val="115000"/>
              </a:lnSpc>
              <a:spcBef>
                <a:spcPts val="1000"/>
              </a:spcBef>
              <a:spcAft>
                <a:spcPts val="0"/>
              </a:spcAft>
              <a:buSzPts val="2400"/>
              <a:buNone/>
            </a:pPr>
            <a:r>
              <a:t/>
            </a:r>
            <a:endParaRPr>
              <a:solidFill>
                <a:srgbClr val="000000"/>
              </a:solidFill>
            </a:endParaRPr>
          </a:p>
        </p:txBody>
      </p:sp>
      <p:pic>
        <p:nvPicPr>
          <p:cNvPr id="309" name="Google Shape;309;g96864bd543_0_28"/>
          <p:cNvPicPr preferRelativeResize="0"/>
          <p:nvPr/>
        </p:nvPicPr>
        <p:blipFill rotWithShape="1">
          <a:blip r:embed="rId3">
            <a:alphaModFix/>
          </a:blip>
          <a:srcRect b="0" l="9528" r="9995" t="0"/>
          <a:stretch/>
        </p:blipFill>
        <p:spPr>
          <a:xfrm>
            <a:off x="483867" y="1899733"/>
            <a:ext cx="2461481" cy="305853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f7be2484d1_0_9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Data, Info, Knowledge, Wisdom</a:t>
            </a:r>
            <a:endParaRPr/>
          </a:p>
        </p:txBody>
      </p:sp>
      <p:grpSp>
        <p:nvGrpSpPr>
          <p:cNvPr id="87" name="Google Shape;87;gf7be2484d1_0_92"/>
          <p:cNvGrpSpPr/>
          <p:nvPr/>
        </p:nvGrpSpPr>
        <p:grpSpPr>
          <a:xfrm>
            <a:off x="4706719" y="1978625"/>
            <a:ext cx="6582158" cy="3335377"/>
            <a:chOff x="1697168" y="1863"/>
            <a:chExt cx="1909200" cy="3720028"/>
          </a:xfrm>
        </p:grpSpPr>
        <p:sp>
          <p:nvSpPr>
            <p:cNvPr id="88" name="Google Shape;88;gf7be2484d1_0_92"/>
            <p:cNvSpPr/>
            <p:nvPr/>
          </p:nvSpPr>
          <p:spPr>
            <a:xfrm>
              <a:off x="1697168" y="1863"/>
              <a:ext cx="1909200" cy="896400"/>
            </a:xfrm>
            <a:prstGeom prst="roundRect">
              <a:avLst>
                <a:gd fmla="val 16667" name="adj"/>
              </a:avLst>
            </a:prstGeom>
            <a:solidFill>
              <a:srgbClr val="62105F">
                <a:alpha val="89411"/>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 name="Google Shape;89;gf7be2484d1_0_92"/>
            <p:cNvSpPr txBox="1"/>
            <p:nvPr/>
          </p:nvSpPr>
          <p:spPr>
            <a:xfrm>
              <a:off x="1740926" y="45621"/>
              <a:ext cx="1821900" cy="808800"/>
            </a:xfrm>
            <a:prstGeom prst="rect">
              <a:avLst/>
            </a:prstGeom>
            <a:noFill/>
            <a:ln>
              <a:noFill/>
            </a:ln>
          </p:spPr>
          <p:txBody>
            <a:bodyPr anchorCtr="0" anchor="ctr" bIns="60950" lIns="121900" spcFirstLastPara="1" rIns="121900" wrap="square" tIns="60950">
              <a:noAutofit/>
            </a:bodyPr>
            <a:lstStyle/>
            <a:p>
              <a:pPr indent="0" lvl="0" marL="0" marR="0" rtl="0" algn="r">
                <a:lnSpc>
                  <a:spcPct val="90000"/>
                </a:lnSpc>
                <a:spcBef>
                  <a:spcPts val="0"/>
                </a:spcBef>
                <a:spcAft>
                  <a:spcPts val="0"/>
                </a:spcAft>
                <a:buClr>
                  <a:schemeClr val="lt1"/>
                </a:buClr>
                <a:buSzPts val="3200"/>
                <a:buFont typeface="Montserrat Medium"/>
                <a:buNone/>
              </a:pPr>
              <a:r>
                <a:rPr b="1" i="0" lang="en-GB" sz="2000" u="none" cap="none" strike="noStrike">
                  <a:solidFill>
                    <a:schemeClr val="lt1"/>
                  </a:solidFill>
                  <a:latin typeface="Montserrat"/>
                  <a:ea typeface="Montserrat"/>
                  <a:cs typeface="Montserrat"/>
                  <a:sym typeface="Montserrat"/>
                </a:rPr>
                <a:t>Applied</a:t>
              </a:r>
              <a:endParaRPr b="1" i="0" sz="2000" u="none" cap="none" strike="noStrike">
                <a:solidFill>
                  <a:srgbClr val="000000"/>
                </a:solidFill>
                <a:latin typeface="Arial"/>
                <a:ea typeface="Arial"/>
                <a:cs typeface="Arial"/>
                <a:sym typeface="Arial"/>
              </a:endParaRPr>
            </a:p>
          </p:txBody>
        </p:sp>
        <p:sp>
          <p:nvSpPr>
            <p:cNvPr id="90" name="Google Shape;90;gf7be2484d1_0_92"/>
            <p:cNvSpPr/>
            <p:nvPr/>
          </p:nvSpPr>
          <p:spPr>
            <a:xfrm>
              <a:off x="1697168" y="943072"/>
              <a:ext cx="1909200" cy="896400"/>
            </a:xfrm>
            <a:prstGeom prst="roundRect">
              <a:avLst>
                <a:gd fmla="val 16667" name="adj"/>
              </a:avLst>
            </a:prstGeom>
            <a:solidFill>
              <a:srgbClr val="62105F">
                <a:alpha val="76470"/>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 name="Google Shape;91;gf7be2484d1_0_92"/>
            <p:cNvSpPr txBox="1"/>
            <p:nvPr/>
          </p:nvSpPr>
          <p:spPr>
            <a:xfrm>
              <a:off x="1740926" y="986830"/>
              <a:ext cx="1821900" cy="808800"/>
            </a:xfrm>
            <a:prstGeom prst="rect">
              <a:avLst/>
            </a:prstGeom>
            <a:noFill/>
            <a:ln>
              <a:noFill/>
            </a:ln>
          </p:spPr>
          <p:txBody>
            <a:bodyPr anchorCtr="0" anchor="ctr" bIns="60950" lIns="121900" spcFirstLastPara="1" rIns="121900" wrap="square" tIns="60950">
              <a:noAutofit/>
            </a:bodyPr>
            <a:lstStyle/>
            <a:p>
              <a:pPr indent="0" lvl="0" marL="0" marR="0" rtl="0" algn="r">
                <a:lnSpc>
                  <a:spcPct val="90000"/>
                </a:lnSpc>
                <a:spcBef>
                  <a:spcPts val="0"/>
                </a:spcBef>
                <a:spcAft>
                  <a:spcPts val="0"/>
                </a:spcAft>
                <a:buClr>
                  <a:schemeClr val="lt1"/>
                </a:buClr>
                <a:buSzPts val="3200"/>
                <a:buFont typeface="Montserrat Medium"/>
                <a:buNone/>
              </a:pPr>
              <a:r>
                <a:rPr b="1" i="0" lang="en-GB" sz="2000" u="none" cap="none" strike="noStrike">
                  <a:solidFill>
                    <a:schemeClr val="lt1"/>
                  </a:solidFill>
                  <a:latin typeface="Montserrat"/>
                  <a:ea typeface="Montserrat"/>
                  <a:cs typeface="Montserrat"/>
                  <a:sym typeface="Montserrat"/>
                </a:rPr>
                <a:t>Context</a:t>
              </a:r>
              <a:endParaRPr b="1" i="0" sz="2000" u="none" cap="none" strike="noStrike">
                <a:solidFill>
                  <a:srgbClr val="000000"/>
                </a:solidFill>
                <a:latin typeface="Arial"/>
                <a:ea typeface="Arial"/>
                <a:cs typeface="Arial"/>
                <a:sym typeface="Arial"/>
              </a:endParaRPr>
            </a:p>
          </p:txBody>
        </p:sp>
        <p:sp>
          <p:nvSpPr>
            <p:cNvPr id="92" name="Google Shape;92;gf7be2484d1_0_92"/>
            <p:cNvSpPr/>
            <p:nvPr/>
          </p:nvSpPr>
          <p:spPr>
            <a:xfrm>
              <a:off x="1697168" y="1884282"/>
              <a:ext cx="1909200" cy="896400"/>
            </a:xfrm>
            <a:prstGeom prst="roundRect">
              <a:avLst>
                <a:gd fmla="val 16667" name="adj"/>
              </a:avLst>
            </a:prstGeom>
            <a:solidFill>
              <a:srgbClr val="62105F">
                <a:alpha val="63137"/>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 name="Google Shape;93;gf7be2484d1_0_92"/>
            <p:cNvSpPr txBox="1"/>
            <p:nvPr/>
          </p:nvSpPr>
          <p:spPr>
            <a:xfrm>
              <a:off x="1740926" y="1928040"/>
              <a:ext cx="1821900" cy="808800"/>
            </a:xfrm>
            <a:prstGeom prst="rect">
              <a:avLst/>
            </a:prstGeom>
            <a:noFill/>
            <a:ln>
              <a:noFill/>
            </a:ln>
          </p:spPr>
          <p:txBody>
            <a:bodyPr anchorCtr="0" anchor="ctr" bIns="60950" lIns="121900" spcFirstLastPara="1" rIns="121900" wrap="square" tIns="60950">
              <a:noAutofit/>
            </a:bodyPr>
            <a:lstStyle/>
            <a:p>
              <a:pPr indent="0" lvl="0" marL="0" marR="0" rtl="0" algn="r">
                <a:lnSpc>
                  <a:spcPct val="90000"/>
                </a:lnSpc>
                <a:spcBef>
                  <a:spcPts val="0"/>
                </a:spcBef>
                <a:spcAft>
                  <a:spcPts val="0"/>
                </a:spcAft>
                <a:buClr>
                  <a:schemeClr val="lt1"/>
                </a:buClr>
                <a:buSzPts val="3200"/>
                <a:buFont typeface="Montserrat Medium"/>
                <a:buNone/>
              </a:pPr>
              <a:r>
                <a:rPr b="1" i="0" lang="en-GB" sz="2000" u="none" cap="none" strike="noStrike">
                  <a:solidFill>
                    <a:schemeClr val="lt1"/>
                  </a:solidFill>
                  <a:latin typeface="Montserrat"/>
                  <a:ea typeface="Montserrat"/>
                  <a:cs typeface="Montserrat"/>
                  <a:sym typeface="Montserrat"/>
                </a:rPr>
                <a:t>Meaning</a:t>
              </a:r>
              <a:endParaRPr b="1" i="0" sz="2000" u="none" cap="none" strike="noStrike">
                <a:solidFill>
                  <a:srgbClr val="000000"/>
                </a:solidFill>
                <a:latin typeface="Arial"/>
                <a:ea typeface="Arial"/>
                <a:cs typeface="Arial"/>
                <a:sym typeface="Arial"/>
              </a:endParaRPr>
            </a:p>
          </p:txBody>
        </p:sp>
        <p:sp>
          <p:nvSpPr>
            <p:cNvPr id="94" name="Google Shape;94;gf7be2484d1_0_92"/>
            <p:cNvSpPr/>
            <p:nvPr/>
          </p:nvSpPr>
          <p:spPr>
            <a:xfrm>
              <a:off x="1697168" y="2825491"/>
              <a:ext cx="1909200" cy="896400"/>
            </a:xfrm>
            <a:prstGeom prst="roundRect">
              <a:avLst>
                <a:gd fmla="val 16667" name="adj"/>
              </a:avLst>
            </a:prstGeom>
            <a:solidFill>
              <a:srgbClr val="62105F">
                <a:alpha val="49411"/>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 name="Google Shape;95;gf7be2484d1_0_92"/>
            <p:cNvSpPr txBox="1"/>
            <p:nvPr/>
          </p:nvSpPr>
          <p:spPr>
            <a:xfrm>
              <a:off x="1740926" y="2869249"/>
              <a:ext cx="1821900" cy="808800"/>
            </a:xfrm>
            <a:prstGeom prst="rect">
              <a:avLst/>
            </a:prstGeom>
            <a:noFill/>
            <a:ln>
              <a:noFill/>
            </a:ln>
          </p:spPr>
          <p:txBody>
            <a:bodyPr anchorCtr="0" anchor="ctr" bIns="60950" lIns="121900" spcFirstLastPara="1" rIns="121900" wrap="square" tIns="60950">
              <a:noAutofit/>
            </a:bodyPr>
            <a:lstStyle/>
            <a:p>
              <a:pPr indent="0" lvl="0" marL="0" marR="0" rtl="0" algn="r">
                <a:lnSpc>
                  <a:spcPct val="90000"/>
                </a:lnSpc>
                <a:spcBef>
                  <a:spcPts val="0"/>
                </a:spcBef>
                <a:spcAft>
                  <a:spcPts val="0"/>
                </a:spcAft>
                <a:buClr>
                  <a:schemeClr val="lt1"/>
                </a:buClr>
                <a:buSzPts val="3200"/>
                <a:buFont typeface="Montserrat Medium"/>
                <a:buNone/>
              </a:pPr>
              <a:r>
                <a:rPr b="1" i="0" lang="en-GB" sz="2000" u="none" cap="none" strike="noStrike">
                  <a:solidFill>
                    <a:schemeClr val="lt1"/>
                  </a:solidFill>
                  <a:latin typeface="Montserrat"/>
                  <a:ea typeface="Montserrat"/>
                  <a:cs typeface="Montserrat"/>
                  <a:sym typeface="Montserrat"/>
                </a:rPr>
                <a:t>Raw</a:t>
              </a:r>
              <a:endParaRPr b="1" i="0" sz="2000" u="none" cap="none" strike="noStrike">
                <a:solidFill>
                  <a:srgbClr val="000000"/>
                </a:solidFill>
                <a:latin typeface="Arial"/>
                <a:ea typeface="Arial"/>
                <a:cs typeface="Arial"/>
                <a:sym typeface="Arial"/>
              </a:endParaRPr>
            </a:p>
          </p:txBody>
        </p:sp>
      </p:grpSp>
      <p:grpSp>
        <p:nvGrpSpPr>
          <p:cNvPr id="96" name="Google Shape;96;gf7be2484d1_0_92"/>
          <p:cNvGrpSpPr/>
          <p:nvPr/>
        </p:nvGrpSpPr>
        <p:grpSpPr>
          <a:xfrm>
            <a:off x="1489193" y="1296283"/>
            <a:ext cx="5702975" cy="4053899"/>
            <a:chOff x="1965400" y="1296326"/>
            <a:chExt cx="5352896" cy="3865273"/>
          </a:xfrm>
        </p:grpSpPr>
        <p:sp>
          <p:nvSpPr>
            <p:cNvPr id="97" name="Google Shape;97;gf7be2484d1_0_92"/>
            <p:cNvSpPr/>
            <p:nvPr/>
          </p:nvSpPr>
          <p:spPr>
            <a:xfrm>
              <a:off x="3722537" y="1296326"/>
              <a:ext cx="1838617" cy="1370160"/>
            </a:xfrm>
            <a:prstGeom prst="trapezoid">
              <a:avLst>
                <a:gd fmla="val 77142" name="adj"/>
              </a:avLst>
            </a:prstGeom>
            <a:solidFill>
              <a:srgbClr val="62105F">
                <a:alpha val="89411"/>
              </a:srgbClr>
            </a:solidFill>
            <a:ln cap="flat" cmpd="sng" w="12700">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gf7be2484d1_0_92"/>
            <p:cNvSpPr txBox="1"/>
            <p:nvPr/>
          </p:nvSpPr>
          <p:spPr>
            <a:xfrm>
              <a:off x="3722531" y="1296327"/>
              <a:ext cx="1838617" cy="1370160"/>
            </a:xfrm>
            <a:prstGeom prst="rect">
              <a:avLst/>
            </a:prstGeom>
            <a:noFill/>
            <a:ln>
              <a:noFill/>
            </a:ln>
            <a:effectLst>
              <a:outerShdw blurRad="57150" rotWithShape="0" algn="bl" dir="5400000" dist="19050">
                <a:srgbClr val="000000">
                  <a:alpha val="49803"/>
                </a:srgbClr>
              </a:outerShdw>
            </a:effectLst>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chemeClr val="dk1"/>
                </a:buClr>
                <a:buSzPts val="2400"/>
                <a:buFont typeface="Montserrat Medium"/>
                <a:buNone/>
              </a:pPr>
              <a:r>
                <a:t/>
              </a:r>
              <a:endParaRPr b="1" i="0" sz="1800" u="none" cap="none" strike="noStrike">
                <a:solidFill>
                  <a:srgbClr val="292C31"/>
                </a:solidFill>
                <a:latin typeface="Montserrat Medium"/>
                <a:ea typeface="Montserrat Medium"/>
                <a:cs typeface="Montserrat Medium"/>
                <a:sym typeface="Montserrat Medium"/>
              </a:endParaRPr>
            </a:p>
            <a:p>
              <a:pPr indent="0" lvl="0" marL="0" marR="0" rtl="0" algn="ctr">
                <a:lnSpc>
                  <a:spcPct val="90000"/>
                </a:lnSpc>
                <a:spcBef>
                  <a:spcPts val="840"/>
                </a:spcBef>
                <a:spcAft>
                  <a:spcPts val="0"/>
                </a:spcAft>
                <a:buClr>
                  <a:srgbClr val="292C31"/>
                </a:buClr>
                <a:buSzPts val="2400"/>
                <a:buFont typeface="Montserrat Medium"/>
                <a:buNone/>
              </a:pPr>
              <a:r>
                <a:rPr b="1" i="0" lang="en-GB" sz="2000" u="none" cap="none" strike="noStrike">
                  <a:solidFill>
                    <a:srgbClr val="FFFFFF"/>
                  </a:solidFill>
                  <a:latin typeface="Montserrat Medium"/>
                  <a:ea typeface="Montserrat Medium"/>
                  <a:cs typeface="Montserrat Medium"/>
                  <a:sym typeface="Montserrat Medium"/>
                </a:rPr>
                <a:t>Wisdom</a:t>
              </a:r>
              <a:endParaRPr b="0" i="0" sz="2000" u="none" cap="none" strike="noStrike">
                <a:solidFill>
                  <a:srgbClr val="FFFFFF"/>
                </a:solidFill>
                <a:latin typeface="Arial"/>
                <a:ea typeface="Arial"/>
                <a:cs typeface="Arial"/>
                <a:sym typeface="Arial"/>
              </a:endParaRPr>
            </a:p>
          </p:txBody>
        </p:sp>
        <p:sp>
          <p:nvSpPr>
            <p:cNvPr id="99" name="Google Shape;99;gf7be2484d1_0_92"/>
            <p:cNvSpPr/>
            <p:nvPr/>
          </p:nvSpPr>
          <p:spPr>
            <a:xfrm>
              <a:off x="3117206" y="2666405"/>
              <a:ext cx="3049175" cy="831749"/>
            </a:xfrm>
            <a:prstGeom prst="trapezoid">
              <a:avLst>
                <a:gd fmla="val 77142" name="adj"/>
              </a:avLst>
            </a:prstGeom>
            <a:solidFill>
              <a:srgbClr val="62105F">
                <a:alpha val="76470"/>
              </a:srgbClr>
            </a:solidFill>
            <a:ln cap="flat" cmpd="sng" w="12700">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 name="Google Shape;100;gf7be2484d1_0_92"/>
            <p:cNvSpPr txBox="1"/>
            <p:nvPr/>
          </p:nvSpPr>
          <p:spPr>
            <a:xfrm>
              <a:off x="3650808" y="2666405"/>
              <a:ext cx="1982005" cy="831749"/>
            </a:xfrm>
            <a:prstGeom prst="rect">
              <a:avLst/>
            </a:prstGeom>
            <a:noFill/>
            <a:ln>
              <a:noFill/>
            </a:ln>
            <a:effectLst>
              <a:outerShdw blurRad="57150" rotWithShape="0" algn="bl" dir="5400000" dist="19050">
                <a:srgbClr val="000000">
                  <a:alpha val="49803"/>
                </a:srgbClr>
              </a:outerShdw>
            </a:effectLst>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292C31"/>
                </a:buClr>
                <a:buSzPts val="2400"/>
                <a:buFont typeface="Montserrat Medium"/>
                <a:buNone/>
              </a:pPr>
              <a:r>
                <a:rPr b="1" i="0" lang="en-GB" sz="2000" u="none" cap="none" strike="noStrike">
                  <a:solidFill>
                    <a:srgbClr val="FFFFFF"/>
                  </a:solidFill>
                  <a:latin typeface="Montserrat Medium"/>
                  <a:ea typeface="Montserrat Medium"/>
                  <a:cs typeface="Montserrat Medium"/>
                  <a:sym typeface="Montserrat Medium"/>
                </a:rPr>
                <a:t>Knowledge</a:t>
              </a:r>
              <a:endParaRPr b="0" i="0" sz="2000" u="none" cap="none" strike="noStrike">
                <a:solidFill>
                  <a:srgbClr val="FFFFFF"/>
                </a:solidFill>
                <a:latin typeface="Arial"/>
                <a:ea typeface="Arial"/>
                <a:cs typeface="Arial"/>
                <a:sym typeface="Arial"/>
              </a:endParaRPr>
            </a:p>
          </p:txBody>
        </p:sp>
        <p:sp>
          <p:nvSpPr>
            <p:cNvPr id="101" name="Google Shape;101;gf7be2484d1_0_92"/>
            <p:cNvSpPr/>
            <p:nvPr/>
          </p:nvSpPr>
          <p:spPr>
            <a:xfrm>
              <a:off x="2541303" y="3498128"/>
              <a:ext cx="4201035" cy="831749"/>
            </a:xfrm>
            <a:prstGeom prst="trapezoid">
              <a:avLst>
                <a:gd fmla="val 77142" name="adj"/>
              </a:avLst>
            </a:prstGeom>
            <a:solidFill>
              <a:srgbClr val="62105F">
                <a:alpha val="63137"/>
              </a:srgbClr>
            </a:solidFill>
            <a:ln cap="flat" cmpd="sng" w="12700">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gf7be2484d1_0_92"/>
            <p:cNvSpPr txBox="1"/>
            <p:nvPr/>
          </p:nvSpPr>
          <p:spPr>
            <a:xfrm>
              <a:off x="3276471" y="3498128"/>
              <a:ext cx="2730533" cy="831749"/>
            </a:xfrm>
            <a:prstGeom prst="rect">
              <a:avLst/>
            </a:prstGeom>
            <a:noFill/>
            <a:ln>
              <a:noFill/>
            </a:ln>
            <a:effectLst>
              <a:outerShdw blurRad="57150" rotWithShape="0" algn="bl" dir="5400000" dist="19050">
                <a:srgbClr val="000000">
                  <a:alpha val="49803"/>
                </a:srgbClr>
              </a:outerShdw>
            </a:effectLst>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292C31"/>
                </a:buClr>
                <a:buSzPts val="2400"/>
                <a:buFont typeface="Montserrat Medium"/>
                <a:buNone/>
              </a:pPr>
              <a:r>
                <a:rPr b="1" i="0" lang="en-GB" sz="2000" u="none" cap="none" strike="noStrike">
                  <a:solidFill>
                    <a:srgbClr val="FFFFFF"/>
                  </a:solidFill>
                  <a:latin typeface="Montserrat Medium"/>
                  <a:ea typeface="Montserrat Medium"/>
                  <a:cs typeface="Montserrat Medium"/>
                  <a:sym typeface="Montserrat Medium"/>
                </a:rPr>
                <a:t>Information</a:t>
              </a:r>
              <a:endParaRPr b="0" i="0" sz="2000" u="none" cap="none" strike="noStrike">
                <a:solidFill>
                  <a:srgbClr val="FFFFFF"/>
                </a:solidFill>
                <a:latin typeface="Arial"/>
                <a:ea typeface="Arial"/>
                <a:cs typeface="Arial"/>
                <a:sym typeface="Arial"/>
              </a:endParaRPr>
            </a:p>
          </p:txBody>
        </p:sp>
        <p:sp>
          <p:nvSpPr>
            <p:cNvPr id="103" name="Google Shape;103;gf7be2484d1_0_92"/>
            <p:cNvSpPr/>
            <p:nvPr/>
          </p:nvSpPr>
          <p:spPr>
            <a:xfrm>
              <a:off x="1965400" y="4329850"/>
              <a:ext cx="5352896" cy="831749"/>
            </a:xfrm>
            <a:prstGeom prst="trapezoid">
              <a:avLst>
                <a:gd fmla="val 77142" name="adj"/>
              </a:avLst>
            </a:prstGeom>
            <a:solidFill>
              <a:srgbClr val="62105F">
                <a:alpha val="49411"/>
              </a:srgbClr>
            </a:solidFill>
            <a:ln cap="flat" cmpd="sng" w="12700">
              <a:solidFill>
                <a:schemeClr val="lt1"/>
              </a:solidFill>
              <a:prstDash val="solid"/>
              <a:miter lim="800000"/>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gf7be2484d1_0_92"/>
            <p:cNvSpPr txBox="1"/>
            <p:nvPr/>
          </p:nvSpPr>
          <p:spPr>
            <a:xfrm>
              <a:off x="2902134" y="4329850"/>
              <a:ext cx="3479340" cy="831749"/>
            </a:xfrm>
            <a:prstGeom prst="rect">
              <a:avLst/>
            </a:prstGeom>
            <a:noFill/>
            <a:ln>
              <a:noFill/>
            </a:ln>
            <a:effectLst>
              <a:outerShdw blurRad="57150" rotWithShape="0" algn="bl" dir="5400000" dist="19050">
                <a:srgbClr val="000000">
                  <a:alpha val="49803"/>
                </a:srgbClr>
              </a:outerShdw>
            </a:effectLst>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292C31"/>
                </a:buClr>
                <a:buSzPts val="2400"/>
                <a:buFont typeface="Montserrat Medium"/>
                <a:buNone/>
              </a:pPr>
              <a:r>
                <a:rPr b="1" i="0" lang="en-GB" sz="2000" u="none" cap="none" strike="noStrike">
                  <a:solidFill>
                    <a:srgbClr val="FFFFFF"/>
                  </a:solidFill>
                  <a:latin typeface="Montserrat"/>
                  <a:ea typeface="Montserrat"/>
                  <a:cs typeface="Montserrat"/>
                  <a:sym typeface="Montserrat"/>
                </a:rPr>
                <a:t>Data</a:t>
              </a:r>
              <a:endParaRPr b="1" i="0" sz="2000" u="none" cap="none" strike="noStrike">
                <a:solidFill>
                  <a:srgbClr val="FFFFFF"/>
                </a:solidFill>
                <a:latin typeface="Arial"/>
                <a:ea typeface="Arial"/>
                <a:cs typeface="Arial"/>
                <a:sym typeface="Arial"/>
              </a:endParaRPr>
            </a:p>
          </p:txBody>
        </p:sp>
      </p:grpSp>
      <p:sp>
        <p:nvSpPr>
          <p:cNvPr id="105" name="Google Shape;105;gf7be2484d1_0_92"/>
          <p:cNvSpPr txBox="1"/>
          <p:nvPr>
            <p:ph idx="1" type="body"/>
          </p:nvPr>
        </p:nvSpPr>
        <p:spPr>
          <a:xfrm>
            <a:off x="7192469" y="5808427"/>
            <a:ext cx="4435800" cy="939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b="1" lang="en-GB" sz="1100">
                <a:highlight>
                  <a:srgbClr val="FFF2CC"/>
                </a:highlight>
              </a:rPr>
              <a:t>Further Reading:</a:t>
            </a:r>
            <a:endParaRPr b="1" sz="1100">
              <a:highlight>
                <a:srgbClr val="FFF2CC"/>
              </a:highlight>
            </a:endParaRPr>
          </a:p>
          <a:p>
            <a:pPr indent="0" lvl="0" marL="0" rtl="0" algn="l">
              <a:lnSpc>
                <a:spcPct val="90000"/>
              </a:lnSpc>
              <a:spcBef>
                <a:spcPts val="1000"/>
              </a:spcBef>
              <a:spcAft>
                <a:spcPts val="0"/>
              </a:spcAft>
              <a:buSzPts val="2400"/>
              <a:buNone/>
            </a:pPr>
            <a:r>
              <a:rPr lang="en-GB" sz="1100" u="sng">
                <a:solidFill>
                  <a:schemeClr val="hlink"/>
                </a:solidFill>
                <a:hlinkClick r:id="rId3"/>
              </a:rPr>
              <a:t>https://www.theifactory.com/news/gaining-wisdom-from-data/</a:t>
            </a:r>
            <a:endParaRPr sz="1100"/>
          </a:p>
          <a:p>
            <a:pPr indent="0" lvl="0" marL="0" rtl="0" algn="l">
              <a:lnSpc>
                <a:spcPct val="90000"/>
              </a:lnSpc>
              <a:spcBef>
                <a:spcPts val="1000"/>
              </a:spcBef>
              <a:spcAft>
                <a:spcPts val="0"/>
              </a:spcAft>
              <a:buSzPts val="2400"/>
              <a:buNone/>
            </a:pPr>
            <a:r>
              <a:rPr lang="en-GB" sz="1100" u="sng">
                <a:solidFill>
                  <a:schemeClr val="hlink"/>
                </a:solidFill>
                <a:hlinkClick r:id="rId4"/>
              </a:rPr>
              <a:t>https://www.ontotext.com/knowledgehub/fundamentals/dikw-pyramid/</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953b794893_0_15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 Data </a:t>
            </a:r>
            <a:endParaRPr/>
          </a:p>
        </p:txBody>
      </p:sp>
      <p:sp>
        <p:nvSpPr>
          <p:cNvPr id="111" name="Google Shape;111;g953b794893_0_150"/>
          <p:cNvSpPr txBox="1"/>
          <p:nvPr/>
        </p:nvSpPr>
        <p:spPr>
          <a:xfrm>
            <a:off x="517875" y="1524075"/>
            <a:ext cx="10160100" cy="531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GB" sz="2600" u="none" cap="none" strike="noStrike">
                <a:solidFill>
                  <a:srgbClr val="000000"/>
                </a:solidFill>
                <a:latin typeface="Arial"/>
                <a:ea typeface="Arial"/>
                <a:cs typeface="Arial"/>
                <a:sym typeface="Arial"/>
              </a:rPr>
              <a:t>Data:</a:t>
            </a:r>
            <a:r>
              <a:rPr b="0" i="0" lang="en-GB" sz="2600" u="none" cap="none" strike="noStrike">
                <a:solidFill>
                  <a:srgbClr val="000000"/>
                </a:solidFill>
                <a:latin typeface="Arial"/>
                <a:ea typeface="Arial"/>
                <a:cs typeface="Arial"/>
                <a:sym typeface="Arial"/>
              </a:rPr>
              <a:t> is a collection of points with no discernible meaning.</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600" u="none" cap="none" strike="noStrike">
              <a:solidFill>
                <a:srgbClr val="000000"/>
              </a:solidFill>
              <a:latin typeface="Arial"/>
              <a:ea typeface="Arial"/>
              <a:cs typeface="Arial"/>
              <a:sym typeface="Arial"/>
            </a:endParaRPr>
          </a:p>
        </p:txBody>
      </p:sp>
      <p:sp>
        <p:nvSpPr>
          <p:cNvPr id="112" name="Google Shape;112;g953b794893_0_150"/>
          <p:cNvSpPr txBox="1"/>
          <p:nvPr/>
        </p:nvSpPr>
        <p:spPr>
          <a:xfrm>
            <a:off x="5097575" y="6459875"/>
            <a:ext cx="6530700" cy="237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dk1"/>
              </a:buClr>
              <a:buSzPts val="1500"/>
              <a:buFont typeface="Arial"/>
              <a:buNone/>
            </a:pPr>
            <a:r>
              <a:rPr b="0" i="0" lang="en-GB" sz="1500" u="none" cap="none" strike="noStrike">
                <a:solidFill>
                  <a:srgbClr val="000000"/>
                </a:solidFill>
                <a:latin typeface="Arial"/>
                <a:ea typeface="Arial"/>
                <a:cs typeface="Arial"/>
                <a:sym typeface="Arial"/>
              </a:rPr>
              <a:t>Source: http://www.turninggrille.com/data-information-knowledge-wisdom/</a:t>
            </a:r>
            <a:endParaRPr b="0" i="0" sz="1900" u="none" cap="none" strike="noStrike">
              <a:solidFill>
                <a:srgbClr val="000000"/>
              </a:solidFill>
              <a:latin typeface="Arial"/>
              <a:ea typeface="Arial"/>
              <a:cs typeface="Arial"/>
              <a:sym typeface="Arial"/>
            </a:endParaRPr>
          </a:p>
        </p:txBody>
      </p:sp>
      <p:pic>
        <p:nvPicPr>
          <p:cNvPr id="113" name="Google Shape;113;g953b794893_0_150"/>
          <p:cNvPicPr preferRelativeResize="0"/>
          <p:nvPr/>
        </p:nvPicPr>
        <p:blipFill rotWithShape="1">
          <a:blip r:embed="rId3">
            <a:alphaModFix/>
          </a:blip>
          <a:srcRect b="11651" l="27634" r="28316" t="9033"/>
          <a:stretch/>
        </p:blipFill>
        <p:spPr>
          <a:xfrm>
            <a:off x="3419800" y="2055975"/>
            <a:ext cx="4356247" cy="4403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953b794893_0_15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 Information  </a:t>
            </a:r>
            <a:endParaRPr/>
          </a:p>
        </p:txBody>
      </p:sp>
      <p:sp>
        <p:nvSpPr>
          <p:cNvPr id="119" name="Google Shape;119;g953b794893_0_159"/>
          <p:cNvSpPr txBox="1"/>
          <p:nvPr>
            <p:ph idx="1" type="body"/>
          </p:nvPr>
        </p:nvSpPr>
        <p:spPr>
          <a:xfrm>
            <a:off x="483878" y="1601600"/>
            <a:ext cx="10713300" cy="593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000000"/>
              </a:buClr>
              <a:buSzPts val="2400"/>
              <a:buFont typeface="Arial"/>
              <a:buNone/>
            </a:pPr>
            <a:r>
              <a:rPr b="1" lang="en-GB" sz="2600"/>
              <a:t>Information</a:t>
            </a:r>
            <a:r>
              <a:rPr lang="en-GB" sz="2600"/>
              <a:t>: is data in context.</a:t>
            </a:r>
            <a:endParaRPr sz="2600"/>
          </a:p>
          <a:p>
            <a:pPr indent="0" lvl="0" marL="0" rtl="0" algn="l">
              <a:lnSpc>
                <a:spcPct val="90000"/>
              </a:lnSpc>
              <a:spcBef>
                <a:spcPts val="1000"/>
              </a:spcBef>
              <a:spcAft>
                <a:spcPts val="0"/>
              </a:spcAft>
              <a:buClr>
                <a:srgbClr val="000000"/>
              </a:buClr>
              <a:buSzPts val="1200"/>
              <a:buFont typeface="Arial"/>
              <a:buNone/>
            </a:pPr>
            <a:r>
              <a:t/>
            </a:r>
            <a:endParaRPr sz="2600"/>
          </a:p>
          <a:p>
            <a:pPr indent="0" lvl="0" marL="0" rtl="0" algn="l">
              <a:lnSpc>
                <a:spcPct val="90000"/>
              </a:lnSpc>
              <a:spcBef>
                <a:spcPts val="1000"/>
              </a:spcBef>
              <a:spcAft>
                <a:spcPts val="0"/>
              </a:spcAft>
              <a:buClr>
                <a:schemeClr val="dk1"/>
              </a:buClr>
              <a:buSzPts val="2400"/>
              <a:buFont typeface="Arial"/>
              <a:buNone/>
            </a:pPr>
            <a:r>
              <a:t/>
            </a:r>
            <a:endParaRPr sz="2600"/>
          </a:p>
          <a:p>
            <a:pPr indent="0" lvl="0" marL="0" rtl="0" algn="l">
              <a:lnSpc>
                <a:spcPct val="90000"/>
              </a:lnSpc>
              <a:spcBef>
                <a:spcPts val="1000"/>
              </a:spcBef>
              <a:spcAft>
                <a:spcPts val="0"/>
              </a:spcAft>
              <a:buSzPts val="2400"/>
              <a:buNone/>
            </a:pPr>
            <a:r>
              <a:t/>
            </a:r>
            <a:endParaRPr sz="2600"/>
          </a:p>
        </p:txBody>
      </p:sp>
      <p:pic>
        <p:nvPicPr>
          <p:cNvPr id="120" name="Google Shape;120;g953b794893_0_159"/>
          <p:cNvPicPr preferRelativeResize="0"/>
          <p:nvPr/>
        </p:nvPicPr>
        <p:blipFill rotWithShape="1">
          <a:blip r:embed="rId3">
            <a:alphaModFix/>
          </a:blip>
          <a:srcRect b="11684" l="28117" r="28061" t="9840"/>
          <a:stretch/>
        </p:blipFill>
        <p:spPr>
          <a:xfrm>
            <a:off x="3880475" y="2084675"/>
            <a:ext cx="4431050" cy="445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953b794893_0_16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 Knowledge </a:t>
            </a:r>
            <a:endParaRPr/>
          </a:p>
        </p:txBody>
      </p:sp>
      <p:sp>
        <p:nvSpPr>
          <p:cNvPr id="126" name="Google Shape;126;g953b794893_0_167"/>
          <p:cNvSpPr txBox="1"/>
          <p:nvPr/>
        </p:nvSpPr>
        <p:spPr>
          <a:xfrm>
            <a:off x="483875" y="1465075"/>
            <a:ext cx="9961500" cy="447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GB" sz="2600" u="none" cap="none" strike="noStrike">
                <a:solidFill>
                  <a:srgbClr val="000000"/>
                </a:solidFill>
                <a:latin typeface="Arial"/>
                <a:ea typeface="Arial"/>
                <a:cs typeface="Arial"/>
                <a:sym typeface="Arial"/>
              </a:rPr>
              <a:t>Knowledge</a:t>
            </a:r>
            <a:r>
              <a:rPr b="0" i="0" lang="en-GB" sz="2600" u="none" cap="none" strike="noStrike">
                <a:solidFill>
                  <a:srgbClr val="000000"/>
                </a:solidFill>
                <a:latin typeface="Arial"/>
                <a:ea typeface="Arial"/>
                <a:cs typeface="Arial"/>
                <a:sym typeface="Arial"/>
              </a:rPr>
              <a:t>: is information that has been assimilated in the mind.</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600" u="none" cap="none" strike="noStrike">
              <a:solidFill>
                <a:srgbClr val="000000"/>
              </a:solidFill>
              <a:latin typeface="Arial"/>
              <a:ea typeface="Arial"/>
              <a:cs typeface="Arial"/>
              <a:sym typeface="Arial"/>
            </a:endParaRPr>
          </a:p>
        </p:txBody>
      </p:sp>
      <p:pic>
        <p:nvPicPr>
          <p:cNvPr id="127" name="Google Shape;127;g953b794893_0_167"/>
          <p:cNvPicPr preferRelativeResize="0"/>
          <p:nvPr/>
        </p:nvPicPr>
        <p:blipFill rotWithShape="1">
          <a:blip r:embed="rId3">
            <a:alphaModFix/>
          </a:blip>
          <a:srcRect b="11651" l="27634" r="28316" t="9033"/>
          <a:stretch/>
        </p:blipFill>
        <p:spPr>
          <a:xfrm>
            <a:off x="3419800" y="2055975"/>
            <a:ext cx="4356247" cy="440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953b794893_0_17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 wisdom  </a:t>
            </a:r>
            <a:endParaRPr/>
          </a:p>
        </p:txBody>
      </p:sp>
      <p:sp>
        <p:nvSpPr>
          <p:cNvPr id="133" name="Google Shape;133;g953b794893_0_175"/>
          <p:cNvSpPr txBox="1"/>
          <p:nvPr/>
        </p:nvSpPr>
        <p:spPr>
          <a:xfrm>
            <a:off x="592225" y="1568720"/>
            <a:ext cx="7442400" cy="582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GB" sz="2600" u="none" cap="none" strike="noStrike">
                <a:solidFill>
                  <a:srgbClr val="000000"/>
                </a:solidFill>
                <a:latin typeface="Arial"/>
                <a:ea typeface="Arial"/>
                <a:cs typeface="Arial"/>
                <a:sym typeface="Arial"/>
              </a:rPr>
              <a:t>Wisdom</a:t>
            </a:r>
            <a:r>
              <a:rPr b="0" i="0" lang="en-GB" sz="2600" u="none" cap="none" strike="noStrike">
                <a:solidFill>
                  <a:srgbClr val="000000"/>
                </a:solidFill>
                <a:latin typeface="Arial"/>
                <a:ea typeface="Arial"/>
                <a:cs typeface="Arial"/>
                <a:sym typeface="Arial"/>
              </a:rPr>
              <a:t>: is the application of knowledge.</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2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600" u="none" cap="none" strike="noStrike">
              <a:solidFill>
                <a:srgbClr val="000000"/>
              </a:solidFill>
              <a:latin typeface="Arial"/>
              <a:ea typeface="Arial"/>
              <a:cs typeface="Arial"/>
              <a:sym typeface="Arial"/>
            </a:endParaRPr>
          </a:p>
        </p:txBody>
      </p:sp>
      <p:pic>
        <p:nvPicPr>
          <p:cNvPr id="134" name="Google Shape;134;g953b794893_0_175"/>
          <p:cNvPicPr preferRelativeResize="0"/>
          <p:nvPr/>
        </p:nvPicPr>
        <p:blipFill rotWithShape="1">
          <a:blip r:embed="rId3">
            <a:alphaModFix/>
          </a:blip>
          <a:srcRect b="10320" l="4226" r="3691" t="9486"/>
          <a:stretch/>
        </p:blipFill>
        <p:spPr>
          <a:xfrm>
            <a:off x="2100662" y="2151325"/>
            <a:ext cx="8535975" cy="4173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953b794893_0_12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What is Data Mining?</a:t>
            </a:r>
            <a:endParaRPr/>
          </a:p>
        </p:txBody>
      </p:sp>
      <p:sp>
        <p:nvSpPr>
          <p:cNvPr id="140" name="Google Shape;140;g953b794893_0_127"/>
          <p:cNvSpPr txBox="1"/>
          <p:nvPr>
            <p:ph idx="1" type="body"/>
          </p:nvPr>
        </p:nvSpPr>
        <p:spPr>
          <a:xfrm>
            <a:off x="491620" y="1708350"/>
            <a:ext cx="57681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The process of understanding and discovering new, previously unseen knowledge in the data.</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Data mining tools, methodologies, and theories are used to reveal patterns in data.</a:t>
            </a:r>
            <a:endParaRPr>
              <a:solidFill>
                <a:srgbClr val="000000"/>
              </a:solidFill>
            </a:endParaRPr>
          </a:p>
          <a:p>
            <a:pPr indent="0" lvl="0" marL="457200" rtl="0" algn="l">
              <a:lnSpc>
                <a:spcPct val="150000"/>
              </a:lnSpc>
              <a:spcBef>
                <a:spcPts val="1000"/>
              </a:spcBef>
              <a:spcAft>
                <a:spcPts val="0"/>
              </a:spcAft>
              <a:buSzPts val="2400"/>
              <a:buNone/>
            </a:pPr>
            <a:r>
              <a:t/>
            </a:r>
            <a:endParaRPr>
              <a:solidFill>
                <a:srgbClr val="000000"/>
              </a:solidFill>
            </a:endParaRPr>
          </a:p>
        </p:txBody>
      </p:sp>
      <p:sp>
        <p:nvSpPr>
          <p:cNvPr id="141" name="Google Shape;141;g953b794893_0_127"/>
          <p:cNvSpPr txBox="1"/>
          <p:nvPr/>
        </p:nvSpPr>
        <p:spPr>
          <a:xfrm>
            <a:off x="160600" y="5442750"/>
            <a:ext cx="5499900" cy="69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2CC"/>
                </a:highlight>
                <a:latin typeface="Arial"/>
                <a:ea typeface="Arial"/>
                <a:cs typeface="Arial"/>
                <a:sym typeface="Arial"/>
              </a:rPr>
              <a:t>Further Reading:</a:t>
            </a:r>
            <a:endParaRPr b="1" i="0" sz="1500" u="none" cap="none" strike="noStrike">
              <a:solidFill>
                <a:srgbClr val="000000"/>
              </a:solidFill>
              <a:highlight>
                <a:srgbClr val="FFF2CC"/>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GB" sz="1500" u="sng" cap="none" strike="noStrike">
                <a:solidFill>
                  <a:schemeClr val="hlink"/>
                </a:solidFill>
                <a:latin typeface="Arial"/>
                <a:ea typeface="Arial"/>
                <a:cs typeface="Arial"/>
                <a:sym typeface="Arial"/>
                <a:hlinkClick r:id="rId3"/>
              </a:rPr>
              <a:t>https://www.talend.com/resources/what-is-data-mining/</a:t>
            </a:r>
            <a:endParaRPr b="0" i="0" sz="1500" u="none" cap="none" strike="noStrike">
              <a:solidFill>
                <a:srgbClr val="000000"/>
              </a:solidFill>
              <a:latin typeface="Arial"/>
              <a:ea typeface="Arial"/>
              <a:cs typeface="Arial"/>
              <a:sym typeface="Arial"/>
            </a:endParaRPr>
          </a:p>
        </p:txBody>
      </p:sp>
      <p:pic>
        <p:nvPicPr>
          <p:cNvPr id="142" name="Google Shape;142;g953b794893_0_127"/>
          <p:cNvPicPr preferRelativeResize="0"/>
          <p:nvPr/>
        </p:nvPicPr>
        <p:blipFill rotWithShape="1">
          <a:blip r:embed="rId4">
            <a:alphaModFix/>
          </a:blip>
          <a:srcRect b="0" l="0" r="0" t="0"/>
          <a:stretch/>
        </p:blipFill>
        <p:spPr>
          <a:xfrm>
            <a:off x="6428975" y="1104748"/>
            <a:ext cx="4989900" cy="51904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953b794893_0_12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What is Machine Learning?</a:t>
            </a:r>
            <a:endParaRPr/>
          </a:p>
        </p:txBody>
      </p:sp>
      <p:sp>
        <p:nvSpPr>
          <p:cNvPr id="148" name="Google Shape;148;g953b794893_0_122"/>
          <p:cNvSpPr txBox="1"/>
          <p:nvPr>
            <p:ph idx="1" type="body"/>
          </p:nvPr>
        </p:nvSpPr>
        <p:spPr>
          <a:xfrm>
            <a:off x="483870" y="1631650"/>
            <a:ext cx="58140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Machine learning is an application of artificial intelligence (AI).</a:t>
            </a:r>
            <a:endParaRPr>
              <a:solidFill>
                <a:srgbClr val="000000"/>
              </a:solidFill>
            </a:endParaRPr>
          </a:p>
          <a:p>
            <a:pPr indent="-381000" lvl="0" marL="457200" rtl="0" algn="l">
              <a:lnSpc>
                <a:spcPct val="150000"/>
              </a:lnSpc>
              <a:spcBef>
                <a:spcPts val="1000"/>
              </a:spcBef>
              <a:spcAft>
                <a:spcPts val="0"/>
              </a:spcAft>
              <a:buClr>
                <a:srgbClr val="000000"/>
              </a:buClr>
              <a:buSzPts val="2400"/>
              <a:buChar char="●"/>
            </a:pPr>
            <a:r>
              <a:rPr lang="en-GB">
                <a:solidFill>
                  <a:srgbClr val="000000"/>
                </a:solidFill>
              </a:rPr>
              <a:t>Aim to develop algorithms that can learn from historical data and improve the system with experience.</a:t>
            </a:r>
            <a:endParaRPr>
              <a:solidFill>
                <a:srgbClr val="000000"/>
              </a:solidFill>
            </a:endParaRPr>
          </a:p>
          <a:p>
            <a:pPr indent="-381000" lvl="0" marL="457200" rtl="0" algn="l">
              <a:lnSpc>
                <a:spcPct val="150000"/>
              </a:lnSpc>
              <a:spcBef>
                <a:spcPts val="1000"/>
              </a:spcBef>
              <a:spcAft>
                <a:spcPts val="0"/>
              </a:spcAft>
              <a:buClr>
                <a:srgbClr val="000000"/>
              </a:buClr>
              <a:buSzPts val="2400"/>
              <a:buChar char="●"/>
            </a:pPr>
            <a:r>
              <a:rPr lang="en-GB">
                <a:solidFill>
                  <a:srgbClr val="000000"/>
                </a:solidFill>
              </a:rPr>
              <a:t>Learning algorithm:</a:t>
            </a:r>
            <a:endParaRPr>
              <a:solidFill>
                <a:srgbClr val="000000"/>
              </a:solidFill>
            </a:endParaRPr>
          </a:p>
          <a:p>
            <a:pPr indent="-355600" lvl="1" marL="914400" rtl="0" algn="l">
              <a:lnSpc>
                <a:spcPct val="150000"/>
              </a:lnSpc>
              <a:spcBef>
                <a:spcPts val="500"/>
              </a:spcBef>
              <a:spcAft>
                <a:spcPts val="0"/>
              </a:spcAft>
              <a:buClr>
                <a:srgbClr val="000000"/>
              </a:buClr>
              <a:buSzPts val="2000"/>
              <a:buChar char="○"/>
            </a:pPr>
            <a:r>
              <a:rPr lang="en-GB">
                <a:solidFill>
                  <a:srgbClr val="000000"/>
                </a:solidFill>
              </a:rPr>
              <a:t>Supervised Learning</a:t>
            </a:r>
            <a:endParaRPr>
              <a:solidFill>
                <a:srgbClr val="000000"/>
              </a:solidFill>
            </a:endParaRPr>
          </a:p>
          <a:p>
            <a:pPr indent="-355600" lvl="1" marL="914400" rtl="0" algn="l">
              <a:lnSpc>
                <a:spcPct val="150000"/>
              </a:lnSpc>
              <a:spcBef>
                <a:spcPts val="500"/>
              </a:spcBef>
              <a:spcAft>
                <a:spcPts val="0"/>
              </a:spcAft>
              <a:buClr>
                <a:srgbClr val="000000"/>
              </a:buClr>
              <a:buSzPts val="2000"/>
              <a:buChar char="○"/>
            </a:pPr>
            <a:r>
              <a:rPr lang="en-GB">
                <a:solidFill>
                  <a:srgbClr val="000000"/>
                </a:solidFill>
              </a:rPr>
              <a:t>Unsupervised </a:t>
            </a:r>
            <a:endParaRPr>
              <a:solidFill>
                <a:srgbClr val="000000"/>
              </a:solidFill>
            </a:endParaRPr>
          </a:p>
          <a:p>
            <a:pPr indent="-355600" lvl="1" marL="914400" rtl="0" algn="l">
              <a:lnSpc>
                <a:spcPct val="150000"/>
              </a:lnSpc>
              <a:spcBef>
                <a:spcPts val="0"/>
              </a:spcBef>
              <a:spcAft>
                <a:spcPts val="0"/>
              </a:spcAft>
              <a:buClr>
                <a:srgbClr val="000000"/>
              </a:buClr>
              <a:buSzPts val="2000"/>
              <a:buChar char="○"/>
            </a:pPr>
            <a:r>
              <a:t/>
            </a:r>
            <a:endParaRPr>
              <a:solidFill>
                <a:srgbClr val="000000"/>
              </a:solidFill>
            </a:endParaRPr>
          </a:p>
        </p:txBody>
      </p:sp>
      <p:pic>
        <p:nvPicPr>
          <p:cNvPr id="149" name="Google Shape;149;g953b794893_0_122"/>
          <p:cNvPicPr preferRelativeResize="0"/>
          <p:nvPr/>
        </p:nvPicPr>
        <p:blipFill rotWithShape="1">
          <a:blip r:embed="rId3">
            <a:alphaModFix/>
          </a:blip>
          <a:srcRect b="0" l="0" r="0" t="0"/>
          <a:stretch/>
        </p:blipFill>
        <p:spPr>
          <a:xfrm>
            <a:off x="6402125" y="1087649"/>
            <a:ext cx="5455300" cy="5206775"/>
          </a:xfrm>
          <a:prstGeom prst="rect">
            <a:avLst/>
          </a:prstGeom>
          <a:noFill/>
          <a:ln>
            <a:noFill/>
          </a:ln>
        </p:spPr>
      </p:pic>
      <p:sp>
        <p:nvSpPr>
          <p:cNvPr id="150" name="Google Shape;150;g953b794893_0_122"/>
          <p:cNvSpPr txBox="1"/>
          <p:nvPr/>
        </p:nvSpPr>
        <p:spPr>
          <a:xfrm>
            <a:off x="-2691000" y="-166750"/>
            <a:ext cx="2691000" cy="7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374151"/>
                </a:solidFill>
                <a:highlight>
                  <a:srgbClr val="F7F7F8"/>
                </a:highlight>
                <a:latin typeface="Roboto"/>
                <a:ea typeface="Roboto"/>
                <a:cs typeface="Roboto"/>
                <a:sym typeface="Roboto"/>
              </a:rPr>
              <a:t>In summary, AI is a broader field that encompasses the development of intelligent systems, while ML is a subset of AI that focuses on teaching computers to learn from data. Data mining, on the other hand, is a specific technique used in AI and ML to extract insights and patterns from data. AI may include both ML and data mining as part of its toolkit to achieve its goal of creating intelligent systems.</a:t>
            </a:r>
            <a:endParaRPr sz="2300"/>
          </a:p>
        </p:txBody>
      </p:sp>
      <p:sp>
        <p:nvSpPr>
          <p:cNvPr id="151" name="Google Shape;151;g953b794893_0_122"/>
          <p:cNvSpPr txBox="1"/>
          <p:nvPr/>
        </p:nvSpPr>
        <p:spPr>
          <a:xfrm>
            <a:off x="12192000" y="1501"/>
            <a:ext cx="6856500" cy="250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GB" sz="2100">
                <a:latin typeface="Roboto"/>
                <a:ea typeface="Roboto"/>
                <a:cs typeface="Roboto"/>
                <a:sym typeface="Roboto"/>
              </a:rPr>
              <a:t>Training a machine to classify emails as spam or not spam by analyzing a large dataset of emails.</a:t>
            </a:r>
            <a:endParaRPr sz="2100">
              <a:latin typeface="Roboto"/>
              <a:ea typeface="Roboto"/>
              <a:cs typeface="Roboto"/>
              <a:sym typeface="Roboto"/>
            </a:endParaRPr>
          </a:p>
          <a:p>
            <a:pPr indent="0" lvl="0" marL="0" rtl="0" algn="l">
              <a:spcBef>
                <a:spcPts val="1500"/>
              </a:spcBef>
              <a:spcAft>
                <a:spcPts val="0"/>
              </a:spcAft>
              <a:buNone/>
            </a:pPr>
            <a:r>
              <a:rPr lang="en-GB" sz="1800">
                <a:solidFill>
                  <a:srgbClr val="374151"/>
                </a:solidFill>
                <a:highlight>
                  <a:srgbClr val="F7F7F8"/>
                </a:highlight>
                <a:latin typeface="Roboto"/>
                <a:ea typeface="Roboto"/>
                <a:cs typeface="Roboto"/>
                <a:sym typeface="Roboto"/>
              </a:rPr>
              <a:t>In simple terms, think of AI as the big umbrella, ML as a part of AI focused on learning from data, data mining as a technique for finding insights, and deep learning as a specific kind of ML that uses deep neural networks for tasks like image and speech recognition</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P master">
  <a:themeElements>
    <a:clrScheme name="Custom 22">
      <a:dk1>
        <a:srgbClr val="525962"/>
      </a:dk1>
      <a:lt1>
        <a:srgbClr val="FFFFFF"/>
      </a:lt1>
      <a:dk2>
        <a:srgbClr val="621360"/>
      </a:dk2>
      <a:lt2>
        <a:srgbClr val="FFFFFF"/>
      </a:lt2>
      <a:accent1>
        <a:srgbClr val="00A0FF"/>
      </a:accent1>
      <a:accent2>
        <a:srgbClr val="621360"/>
      </a:accent2>
      <a:accent3>
        <a:srgbClr val="9C9C9C"/>
      </a:accent3>
      <a:accent4>
        <a:srgbClr val="0078B4"/>
      </a:accent4>
      <a:accent5>
        <a:srgbClr val="A805A8"/>
      </a:accent5>
      <a:accent6>
        <a:srgbClr val="005A87"/>
      </a:accent6>
      <a:hlink>
        <a:srgbClr val="00A0FF"/>
      </a:hlink>
      <a:folHlink>
        <a:srgbClr val="0078B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2018-09-04T14:20:15Z</dcterms:created>
  <dc:creator>Natalie Thompson</dc:creator>
</cp:coreProperties>
</file>